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8" r:id="rId2"/>
    <p:sldMasterId id="2147483760" r:id="rId3"/>
  </p:sldMasterIdLst>
  <p:notesMasterIdLst>
    <p:notesMasterId r:id="rId40"/>
  </p:notesMasterIdLst>
  <p:sldIdLst>
    <p:sldId id="256" r:id="rId4"/>
    <p:sldId id="257" r:id="rId5"/>
    <p:sldId id="263" r:id="rId6"/>
    <p:sldId id="277" r:id="rId7"/>
    <p:sldId id="264" r:id="rId8"/>
    <p:sldId id="265" r:id="rId9"/>
    <p:sldId id="302" r:id="rId10"/>
    <p:sldId id="304" r:id="rId11"/>
    <p:sldId id="278" r:id="rId12"/>
    <p:sldId id="279" r:id="rId13"/>
    <p:sldId id="258" r:id="rId14"/>
    <p:sldId id="291" r:id="rId15"/>
    <p:sldId id="287" r:id="rId16"/>
    <p:sldId id="309" r:id="rId17"/>
    <p:sldId id="280" r:id="rId18"/>
    <p:sldId id="261" r:id="rId19"/>
    <p:sldId id="292" r:id="rId20"/>
    <p:sldId id="281" r:id="rId21"/>
    <p:sldId id="273" r:id="rId22"/>
    <p:sldId id="268" r:id="rId23"/>
    <p:sldId id="289" r:id="rId24"/>
    <p:sldId id="272" r:id="rId25"/>
    <p:sldId id="311" r:id="rId26"/>
    <p:sldId id="259" r:id="rId27"/>
    <p:sldId id="269" r:id="rId28"/>
    <p:sldId id="283" r:id="rId29"/>
    <p:sldId id="282" r:id="rId30"/>
    <p:sldId id="301" r:id="rId31"/>
    <p:sldId id="300" r:id="rId32"/>
    <p:sldId id="308" r:id="rId33"/>
    <p:sldId id="307" r:id="rId34"/>
    <p:sldId id="295" r:id="rId35"/>
    <p:sldId id="306" r:id="rId36"/>
    <p:sldId id="298" r:id="rId37"/>
    <p:sldId id="299" r:id="rId38"/>
    <p:sldId id="31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-15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notesViewPr>
    <p:cSldViewPr snapToGrid="0">
      <p:cViewPr varScale="1">
        <p:scale>
          <a:sx n="87" d="100"/>
          <a:sy n="87" d="100"/>
        </p:scale>
        <p:origin x="36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Antibiotikabehandling före registrering i RiksSår</c:v>
                </c:pt>
              </c:strCache>
            </c:strRef>
          </c:tx>
          <c:marker>
            <c:symbol val="none"/>
          </c:marker>
          <c:cat>
            <c:numRef>
              <c:f>Blad1!$A$2:$A$9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Blad1!$B$2:$B$9</c:f>
              <c:numCache>
                <c:formatCode>General</c:formatCode>
                <c:ptCount val="8"/>
                <c:pt idx="0">
                  <c:v>66.5</c:v>
                </c:pt>
                <c:pt idx="1">
                  <c:v>61.28</c:v>
                </c:pt>
                <c:pt idx="2">
                  <c:v>56.17</c:v>
                </c:pt>
                <c:pt idx="3">
                  <c:v>59.97</c:v>
                </c:pt>
                <c:pt idx="4">
                  <c:v>60.88</c:v>
                </c:pt>
                <c:pt idx="5">
                  <c:v>52.75</c:v>
                </c:pt>
                <c:pt idx="6">
                  <c:v>53.48</c:v>
                </c:pt>
                <c:pt idx="7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AE-4495-86A8-0A2A1CC8B58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Antibiotika efter registrering i RiksSår</c:v>
                </c:pt>
              </c:strCache>
            </c:strRef>
          </c:tx>
          <c:marker>
            <c:symbol val="none"/>
          </c:marker>
          <c:cat>
            <c:numRef>
              <c:f>Blad1!$A$2:$A$9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Blad1!$C$2:$C$9</c:f>
              <c:numCache>
                <c:formatCode>General</c:formatCode>
                <c:ptCount val="8"/>
                <c:pt idx="0">
                  <c:v>30.41</c:v>
                </c:pt>
                <c:pt idx="1">
                  <c:v>38.11</c:v>
                </c:pt>
                <c:pt idx="2">
                  <c:v>28.86</c:v>
                </c:pt>
                <c:pt idx="3">
                  <c:v>29.03</c:v>
                </c:pt>
                <c:pt idx="4">
                  <c:v>23.49</c:v>
                </c:pt>
                <c:pt idx="5">
                  <c:v>26.44</c:v>
                </c:pt>
                <c:pt idx="6">
                  <c:v>21.74</c:v>
                </c:pt>
                <c:pt idx="7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AE-4495-86A8-0A2A1CC8B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906176"/>
        <c:axId val="299907712"/>
      </c:lineChart>
      <c:catAx>
        <c:axId val="29990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907712"/>
        <c:crosses val="autoZero"/>
        <c:auto val="1"/>
        <c:lblAlgn val="ctr"/>
        <c:lblOffset val="100"/>
        <c:noMultiLvlLbl val="0"/>
      </c:catAx>
      <c:valAx>
        <c:axId val="29990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906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31750">
      <a:solidFill>
        <a:srgbClr val="00B05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5B7D-CE3A-4ED2-B2DD-E88B3D110E1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C53E-92D8-4AED-A27E-6CDE38B2D2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67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s.se/LIF/result?userType=0&amp;query=piperacilli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dirty="0">
                <a:effectLst/>
                <a:latin typeface="+mn-lt"/>
              </a:rPr>
              <a:t>(</a:t>
            </a:r>
            <a:r>
              <a:rPr lang="sv-SE" sz="1200" b="0" i="0" dirty="0" err="1">
                <a:effectLst/>
                <a:latin typeface="+mn-lt"/>
              </a:rPr>
              <a:t>Inj</a:t>
            </a:r>
            <a:r>
              <a:rPr lang="sv-SE" sz="1200" b="0" i="0" dirty="0">
                <a:effectLst/>
                <a:latin typeface="+mn-lt"/>
              </a:rPr>
              <a:t> </a:t>
            </a:r>
            <a:r>
              <a:rPr lang="sv-SE" sz="1200" b="0" i="0" dirty="0" err="1">
                <a:effectLst/>
                <a:latin typeface="+mn-lt"/>
              </a:rPr>
              <a:t>cefotaxim</a:t>
            </a:r>
            <a:r>
              <a:rPr lang="sv-SE" sz="1200" b="0" i="0" dirty="0">
                <a:effectLst/>
                <a:latin typeface="+mn-lt"/>
              </a:rPr>
              <a:t> (</a:t>
            </a:r>
            <a:r>
              <a:rPr lang="sv-SE" sz="1200" b="0" i="0" dirty="0" err="1">
                <a:effectLst/>
                <a:latin typeface="+mn-lt"/>
              </a:rPr>
              <a:t>Claforan</a:t>
            </a:r>
            <a:r>
              <a:rPr lang="sv-SE" sz="1200" b="0" i="0" dirty="0">
                <a:effectLst/>
                <a:latin typeface="+mn-lt"/>
              </a:rPr>
              <a:t>) 1 g x 3 alt </a:t>
            </a:r>
            <a:r>
              <a:rPr lang="sv-SE" sz="1200" b="0" i="0" dirty="0" err="1">
                <a:effectLst/>
                <a:latin typeface="+mn-lt"/>
              </a:rPr>
              <a:t>inj</a:t>
            </a:r>
            <a:r>
              <a:rPr lang="sv-SE" sz="1200" b="0" i="0" dirty="0">
                <a:effectLst/>
                <a:latin typeface="+mn-lt"/>
              </a:rPr>
              <a:t> </a:t>
            </a:r>
            <a:r>
              <a:rPr lang="sv-SE" sz="1200" b="0" i="0" dirty="0" err="1">
                <a:effectLst/>
                <a:latin typeface="+mn-lt"/>
              </a:rPr>
              <a:t>cefuroxim</a:t>
            </a:r>
            <a:r>
              <a:rPr lang="sv-SE" sz="1200" b="0" i="0" dirty="0">
                <a:effectLst/>
                <a:latin typeface="+mn-lt"/>
              </a:rPr>
              <a:t> (</a:t>
            </a:r>
            <a:r>
              <a:rPr lang="sv-SE" sz="1200" b="0" i="0" dirty="0" err="1">
                <a:effectLst/>
                <a:latin typeface="+mn-lt"/>
              </a:rPr>
              <a:t>Zinacef</a:t>
            </a:r>
            <a:r>
              <a:rPr lang="sv-SE" sz="1200" b="0" i="0" dirty="0">
                <a:effectLst/>
                <a:latin typeface="+mn-lt"/>
              </a:rPr>
              <a:t>) 1,5 g x 3 + T </a:t>
            </a:r>
            <a:r>
              <a:rPr lang="sv-SE" sz="1200" b="0" i="0" dirty="0" err="1">
                <a:effectLst/>
                <a:latin typeface="+mn-lt"/>
              </a:rPr>
              <a:t>metronidazol</a:t>
            </a:r>
            <a:r>
              <a:rPr lang="sv-SE" sz="1200" b="0" i="0" dirty="0">
                <a:effectLst/>
                <a:latin typeface="+mn-lt"/>
              </a:rPr>
              <a:t> (</a:t>
            </a:r>
            <a:r>
              <a:rPr lang="sv-SE" sz="1200" b="0" i="0" dirty="0" err="1">
                <a:effectLst/>
                <a:latin typeface="+mn-lt"/>
              </a:rPr>
              <a:t>Flagyl</a:t>
            </a:r>
            <a:r>
              <a:rPr lang="sv-SE" sz="1200" b="0" i="0" dirty="0">
                <a:effectLst/>
                <a:latin typeface="+mn-lt"/>
              </a:rPr>
              <a:t>) 400 mg x 3 (alt 1 g x 1 </a:t>
            </a:r>
            <a:r>
              <a:rPr lang="sv-SE" sz="1200" b="0" i="0" dirty="0" err="1">
                <a:effectLst/>
                <a:latin typeface="+mn-lt"/>
              </a:rPr>
              <a:t>i.v</a:t>
            </a:r>
            <a:r>
              <a:rPr lang="sv-SE" sz="1200" b="0" i="0" dirty="0">
                <a:effectLst/>
                <a:latin typeface="+mn-lt"/>
              </a:rPr>
              <a:t>.) eller alternativt </a:t>
            </a:r>
            <a:r>
              <a:rPr lang="sv-SE" sz="1200" b="0" i="0" dirty="0" err="1">
                <a:effectLst/>
                <a:latin typeface="+mn-lt"/>
              </a:rPr>
              <a:t>inj</a:t>
            </a:r>
            <a:r>
              <a:rPr lang="sv-SE" sz="1200" b="0" i="0" dirty="0">
                <a:effectLst/>
                <a:latin typeface="+mn-lt"/>
              </a:rPr>
              <a:t>. </a:t>
            </a:r>
            <a:r>
              <a:rPr lang="sv-SE" sz="1200" b="0" i="0" dirty="0" err="1"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sv-SE" sz="1200" b="0" i="0" dirty="0" err="1">
                <a:effectLst/>
                <a:latin typeface="+mn-lt"/>
              </a:rPr>
              <a:t>iperacillin</a:t>
            </a:r>
            <a:r>
              <a:rPr lang="sv-SE" sz="1200" b="0" i="0" dirty="0">
                <a:effectLst/>
                <a:latin typeface="+mn-lt"/>
              </a:rPr>
              <a:t>/</a:t>
            </a:r>
            <a:r>
              <a:rPr lang="sv-SE" sz="1200" b="0" i="0" dirty="0" err="1">
                <a:effectLst/>
                <a:latin typeface="+mn-lt"/>
              </a:rPr>
              <a:t>tazobactam</a:t>
            </a:r>
            <a:r>
              <a:rPr lang="sv-SE" sz="1200" b="0" i="0" dirty="0">
                <a:effectLst/>
                <a:latin typeface="+mn-lt"/>
              </a:rPr>
              <a:t> (</a:t>
            </a:r>
            <a:r>
              <a:rPr lang="sv-SE" sz="1200" b="0" i="0" dirty="0" err="1">
                <a:effectLst/>
                <a:latin typeface="+mn-lt"/>
              </a:rPr>
              <a:t>Tazocin</a:t>
            </a:r>
            <a:r>
              <a:rPr lang="sv-SE" sz="1200" b="0" i="0" dirty="0">
                <a:effectLst/>
                <a:latin typeface="+mn-lt"/>
              </a:rPr>
              <a:t>) 4 g x 3 </a:t>
            </a:r>
            <a:r>
              <a:rPr lang="sv-SE" sz="1200" b="0" i="0" dirty="0" err="1">
                <a:effectLst/>
                <a:latin typeface="+mn-lt"/>
              </a:rPr>
              <a:t>i.v</a:t>
            </a:r>
            <a:r>
              <a:rPr lang="sv-SE" sz="1200" b="0" i="0" dirty="0">
                <a:effectLst/>
                <a:latin typeface="+mn-lt"/>
              </a:rPr>
              <a:t>. eller </a:t>
            </a:r>
            <a:r>
              <a:rPr lang="sv-SE" sz="1200" b="0" i="0" dirty="0" err="1">
                <a:effectLst/>
                <a:latin typeface="+mn-lt"/>
              </a:rPr>
              <a:t>meropenem</a:t>
            </a:r>
            <a:r>
              <a:rPr lang="sv-SE" sz="1200" b="0" i="0" dirty="0">
                <a:effectLst/>
                <a:latin typeface="+mn-lt"/>
              </a:rPr>
              <a:t> (</a:t>
            </a:r>
            <a:r>
              <a:rPr lang="sv-SE" sz="1200" b="0" i="0" dirty="0" err="1">
                <a:effectLst/>
                <a:latin typeface="+mn-lt"/>
              </a:rPr>
              <a:t>Meronem</a:t>
            </a:r>
            <a:r>
              <a:rPr lang="sv-SE" sz="1200" b="0" i="0" dirty="0">
                <a:effectLst/>
                <a:latin typeface="+mn-lt"/>
              </a:rPr>
              <a:t>) 0,5-1 g x 3 </a:t>
            </a:r>
            <a:r>
              <a:rPr lang="sv-SE" sz="1200" b="0" i="0" dirty="0" err="1">
                <a:effectLst/>
                <a:latin typeface="+mn-lt"/>
              </a:rPr>
              <a:t>i.v</a:t>
            </a:r>
            <a:r>
              <a:rPr lang="sv-SE" sz="1200" b="0" i="0" dirty="0">
                <a:effectLst/>
                <a:latin typeface="+mn-lt"/>
              </a:rPr>
              <a:t>.)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FC53E-92D8-4AED-A27E-6CDE38B2D2C8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77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00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3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68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54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307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898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963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788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798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Rubrikbi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520700" y="3581400"/>
            <a:ext cx="110744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520700" y="4267200"/>
            <a:ext cx="1107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23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77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Avsnittsrubri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062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vå dela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03200" y="152400"/>
            <a:ext cx="1158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625600" y="1447800"/>
            <a:ext cx="4318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6146800" y="1447800"/>
            <a:ext cx="4318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122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Jämförels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2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Endast rubri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03200" y="152400"/>
            <a:ext cx="1158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797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50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Text med bild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89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Bild med bild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454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Rubrik och lodrät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203200" y="152400"/>
            <a:ext cx="1158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 rot="5400000">
            <a:off x="3835400" y="-762000"/>
            <a:ext cx="4419600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319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Lodrät rubrik och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 rot="5400000">
            <a:off x="7480300" y="1562100"/>
            <a:ext cx="5715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 rot="5400000">
            <a:off x="1587500" y="-1231900"/>
            <a:ext cx="5715000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852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BEF966-D05E-472E-9120-5ADC8EEC9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2127C5-B8B2-4D5B-B741-222B134DC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553CA4-CA65-479F-93D2-424B3A2D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4AA949-FD9E-49EA-8667-4EE291E7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9346C-F4D5-4289-8F50-E162AD99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26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3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134985-B64F-4B8D-A852-E3934D89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593640-459B-4313-9CD8-4BB08DDE5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BEA6DF-C15B-45FD-9393-6F0C154D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3FBC9B-7C75-48C3-A864-9F74625A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6D8D2F-FB72-48E7-AF89-E0471500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805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B7239D-09B2-485B-89B9-2245E666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AED0FD-1EA1-49AA-9137-68B00984F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7BACBE-3193-4408-B32E-1FB42683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B02E87-C713-4807-8E75-9DC78940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DA2681-0468-43C6-A7D6-41149604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46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45517-BBC5-40DF-A902-DAE4B6BF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F7E2D1-5F45-4AAB-99B8-F0C8CF79A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BEB1541-A30E-4757-981D-A298F1EE9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BBC44F-EEB6-4F77-934C-18E6B9FC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8D0265-D126-43AF-BEB5-C85A565C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56033D-9C88-4F6E-B72D-E9BBF0D2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904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45808E-C4D8-4601-A66D-7C41204C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09F5C1-58D5-4AEB-9DB0-EFCDC14F1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D33BAF-B9AA-4934-8784-ED2F31863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81EA0AD-4BFD-4455-B61A-796956FEC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AEA65B8-4023-4527-A18D-CF7D0FB4C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444FFA3-BD0B-4E2A-ACFC-68C54FB7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880F080-8EC9-4E1A-82CA-9FE70D5E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DCD317-BE32-4E1D-BF57-D41148A2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07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72027-5AA7-4C87-8366-3914E03E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6F7031B-2972-48E8-9A45-05C679F0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448CB8-138E-4626-A624-F2DFF08C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B45E47-7E49-45C2-A4C1-25024927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02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CD653AA-1D44-47B1-86E0-188DC796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C4C2198-E8A2-439C-957D-6AFDFC3E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ED5210-C764-49AF-B703-2E7195F3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7198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6FC07C-06A0-4E17-AD45-4507B4E5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D9B8EF-16FB-45EB-BAD8-722159E6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89E039-1E0C-40FC-8947-3000EDB4C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31B1CE-92D5-443B-8AB3-9809B727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F58705-EF5F-4505-9A97-9ED0B812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6FD96D-D977-497B-8B91-6818356C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509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A69B9-B1E0-4C97-83A7-80F6BA94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9804760-3356-461B-8D56-447677CB5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9CE713-1680-47FE-922A-2344C931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CDDCC1-DD13-40D9-8FE5-EBF99BF2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F4577FB-9C14-4047-A901-5A2F1C06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2F7FEC4-104F-4793-ABAA-E42F8625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41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E71336-EDD4-45CE-8D4F-654A5600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33AD8A-5371-4F8B-8056-853695BB0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ABF3BD-24B0-46DB-881F-34CC7A4E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174FE0-15A2-4F54-B4F9-FD82E816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382E8E-8CCC-461A-8504-8B7491F9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938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E90F523-FA64-4599-AAEE-26BA9CE1A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3C5B937-5950-44D2-9C4D-C8613EF49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762062-2157-4AFD-8261-524DCBE1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8848BE-63DB-409E-A1F1-C48734E0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893AB-EB3F-43B7-8279-3EAB115D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01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21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70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89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2751D2-ADFB-443A-90B4-DF75AF4C51DE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D0A6-C2BF-4490-B26E-BF953E0AF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128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203200" y="152400"/>
            <a:ext cx="1158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1625600" y="1447800"/>
            <a:ext cx="8839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–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5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DA34CAC-27EA-47CE-8310-51AFF7EC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93851C-5BC9-4B81-A5D5-A4DB3E9EB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C52FA6-43C9-464A-8416-585C16921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8941-2307-47D1-A937-1B5510C35960}" type="datetimeFigureOut">
              <a:rPr lang="sv-SE" smtClean="0"/>
              <a:t>2023-12-05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87B96D-7B60-49F1-B387-ED02E796F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8E8ACB-6176-45A7-9C0F-9BD77D915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BBA9-6FC9-4551-9103-A9121155A3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85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elltklinisktkunskapsstod.se/globalassets/nkk/media/dokument/kunskapsstod/vardprogram/nationellt-vardprogram-for-svarlakta-sar.pdf" TargetMode="External"/><Relationship Id="rId2" Type="http://schemas.openxmlformats.org/officeDocument/2006/relationships/hyperlink" Target="https://www.lakemedelsverket.se/48d767/globalassets/dokument/behandling-och-forskrivning/behandlingsrekommendationer/bakgrundsdokument/bakgrundsdokumentation-hud-o-mjukdelsinfektio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rikssar.kvalitetsregiste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3787C1-7950-AD58-F100-B9A75996E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2894" y="1392555"/>
            <a:ext cx="4543425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4000" b="1" dirty="0">
                <a:solidFill>
                  <a:srgbClr val="EBEBEB"/>
                </a:solidFill>
              </a:rPr>
              <a:t>Komplikationen infektion</a:t>
            </a:r>
            <a:br>
              <a:rPr lang="sv-SE" sz="4000" dirty="0">
                <a:solidFill>
                  <a:srgbClr val="EBEBEB"/>
                </a:solidFill>
              </a:rPr>
            </a:br>
            <a:br>
              <a:rPr lang="sv-SE" sz="3400" dirty="0">
                <a:solidFill>
                  <a:srgbClr val="EBEBEB"/>
                </a:solidFill>
              </a:rPr>
            </a:br>
            <a:r>
              <a:rPr lang="sv-SE" sz="2000" dirty="0">
                <a:solidFill>
                  <a:srgbClr val="EBEBEB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Digital fika med RiksSår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14E2FF-BBAF-5044-6EFA-19BCB46E2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2" r="1" b="450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25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AFCC65-7636-78EC-2D56-A62D6B64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 av lokal sårinfektion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396FF3-BFF7-D56E-0130-1FA247C9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926662" cy="275421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Tätare omläggningar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Rengöring, debridering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Antiseptisk/antimikrobiell lokalbehandling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Kompression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r>
              <a:rPr lang="sv-SE" sz="1900" dirty="0"/>
              <a:t>Följ upp! Om inte behandlingen ger framgång inom 14 dagar, ta en sårodling och överväg antibiotikabehandling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7ABD0B-D8E2-B751-F174-28A1F75D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23" y="1264851"/>
            <a:ext cx="3531329" cy="51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5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56B12-0FB5-AFA4-C0C3-64D21DD1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Fall 2</a:t>
            </a:r>
            <a:br>
              <a:rPr lang="sv-SE" dirty="0"/>
            </a:br>
            <a:r>
              <a:rPr lang="sv-SE" sz="3600" dirty="0"/>
              <a:t>Vad är detta och vad ska man göra?</a:t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1EC1F4E-7392-A594-6D9C-AA1DCB61DC8C}"/>
              </a:ext>
            </a:extLst>
          </p:cNvPr>
          <p:cNvSpPr txBox="1"/>
          <p:nvPr/>
        </p:nvSpPr>
        <p:spPr>
          <a:xfrm>
            <a:off x="7768205" y="2174834"/>
            <a:ext cx="25442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Rodnad</a:t>
            </a:r>
          </a:p>
          <a:p>
            <a:r>
              <a:rPr lang="sv-SE" dirty="0"/>
              <a:t>Ödem</a:t>
            </a:r>
          </a:p>
          <a:p>
            <a:r>
              <a:rPr lang="sv-SE" dirty="0"/>
              <a:t>Smärta (oförändrad)</a:t>
            </a:r>
          </a:p>
          <a:p>
            <a:r>
              <a:rPr lang="sv-SE" dirty="0"/>
              <a:t>Vätskar rikligt (grönt)</a:t>
            </a:r>
          </a:p>
          <a:p>
            <a:r>
              <a:rPr lang="sv-SE" dirty="0"/>
              <a:t>Doft</a:t>
            </a:r>
          </a:p>
          <a:p>
            <a:r>
              <a:rPr lang="sv-SE" dirty="0"/>
              <a:t>Grå-svart-grön såryta</a:t>
            </a:r>
          </a:p>
          <a:p>
            <a:r>
              <a:rPr lang="sv-SE" dirty="0"/>
              <a:t>Palp pulsar perifert</a:t>
            </a:r>
          </a:p>
          <a:p>
            <a:r>
              <a:rPr lang="sv-SE" dirty="0"/>
              <a:t>ABI 1.0</a:t>
            </a:r>
          </a:p>
          <a:p>
            <a:r>
              <a:rPr lang="sv-SE" dirty="0"/>
              <a:t>Temp 36.6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ED3FF53-743A-FED6-8CA4-1395C581E4FC}"/>
              </a:ext>
            </a:extLst>
          </p:cNvPr>
          <p:cNvSpPr txBox="1"/>
          <p:nvPr/>
        </p:nvSpPr>
        <p:spPr>
          <a:xfrm>
            <a:off x="957943" y="2612571"/>
            <a:ext cx="511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Underben med utbrett sår med gråsvartgul</a:t>
            </a:r>
          </a:p>
          <a:p>
            <a:r>
              <a:rPr lang="sv-SE" dirty="0"/>
              <a:t>beläggning, riklig vätskning, ödem, rodnade</a:t>
            </a:r>
          </a:p>
          <a:p>
            <a:r>
              <a:rPr lang="sv-SE" dirty="0"/>
              <a:t>sårkanter.</a:t>
            </a:r>
          </a:p>
        </p:txBody>
      </p:sp>
    </p:spTree>
    <p:extLst>
      <p:ext uri="{BB962C8B-B14F-4D97-AF65-F5344CB8AC3E}">
        <p14:creationId xmlns:p14="http://schemas.microsoft.com/office/powerpoint/2010/main" val="34123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56B12-0FB5-AFA4-C0C3-64D21DD1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Fall 2</a:t>
            </a:r>
            <a:br>
              <a:rPr lang="sv-SE" dirty="0"/>
            </a:br>
            <a:r>
              <a:rPr lang="sv-SE" sz="3600" dirty="0"/>
              <a:t>Behandling?</a:t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1EC1F4E-7392-A594-6D9C-AA1DCB61DC8C}"/>
              </a:ext>
            </a:extLst>
          </p:cNvPr>
          <p:cNvSpPr txBox="1"/>
          <p:nvPr/>
        </p:nvSpPr>
        <p:spPr>
          <a:xfrm>
            <a:off x="3815568" y="2431855"/>
            <a:ext cx="64347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Behandling av </a:t>
            </a:r>
            <a:r>
              <a:rPr lang="sv-SE" b="1" dirty="0" err="1"/>
              <a:t>pseudomonas</a:t>
            </a:r>
            <a:r>
              <a:rPr lang="sv-SE" dirty="0"/>
              <a:t>:</a:t>
            </a:r>
          </a:p>
          <a:p>
            <a:r>
              <a:rPr lang="sv-SE" dirty="0"/>
              <a:t>Frekvent sårbehandling, varannan dag</a:t>
            </a:r>
            <a:br>
              <a:rPr lang="sv-SE" dirty="0"/>
            </a:br>
            <a:r>
              <a:rPr lang="sv-SE" dirty="0"/>
              <a:t>Antimikrobiell </a:t>
            </a:r>
            <a:r>
              <a:rPr lang="sv-SE" dirty="0" err="1"/>
              <a:t>lokalbeh</a:t>
            </a:r>
            <a:r>
              <a:rPr lang="sv-SE" dirty="0"/>
              <a:t> t ex Ättika, PHMB, </a:t>
            </a:r>
            <a:r>
              <a:rPr lang="sv-SE" dirty="0" err="1"/>
              <a:t>Iodosorb</a:t>
            </a:r>
            <a:r>
              <a:rPr lang="sv-SE" dirty="0"/>
              <a:t>, Silver</a:t>
            </a:r>
          </a:p>
          <a:p>
            <a:r>
              <a:rPr lang="sv-SE" dirty="0"/>
              <a:t>Lufta i samband med sårbehandlingen</a:t>
            </a:r>
          </a:p>
          <a:p>
            <a:r>
              <a:rPr lang="sv-SE" dirty="0"/>
              <a:t>Kompressionslindning 40mmHg</a:t>
            </a:r>
          </a:p>
          <a:p>
            <a:r>
              <a:rPr lang="sv-SE" dirty="0"/>
              <a:t>Inte antibiotikabehandling</a:t>
            </a:r>
          </a:p>
          <a:p>
            <a:r>
              <a:rPr lang="sv-SE" dirty="0"/>
              <a:t>Smärtbehandling</a:t>
            </a:r>
          </a:p>
          <a:p>
            <a:r>
              <a:rPr lang="sv-SE" dirty="0"/>
              <a:t>Remiss till kärlmott, </a:t>
            </a:r>
            <a:r>
              <a:rPr lang="sv-SE" dirty="0" err="1"/>
              <a:t>venduplex</a:t>
            </a:r>
            <a:br>
              <a:rPr lang="sv-SE" dirty="0"/>
            </a:br>
            <a:r>
              <a:rPr lang="sv-SE" dirty="0"/>
              <a:t>(Djup venös </a:t>
            </a:r>
            <a:r>
              <a:rPr lang="sv-SE" dirty="0" err="1"/>
              <a:t>insuff</a:t>
            </a:r>
            <a:r>
              <a:rPr lang="sv-SE" dirty="0"/>
              <a:t> – venöst bensår)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9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806232-5284-2D71-E05A-E155EA1B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1" y="644307"/>
            <a:ext cx="9404723" cy="1400530"/>
          </a:xfrm>
        </p:spPr>
        <p:txBody>
          <a:bodyPr/>
          <a:lstStyle/>
          <a:p>
            <a:r>
              <a:rPr lang="sv-SE" dirty="0"/>
              <a:t>Antibiotika mot pseudomonas?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9E300AE-CDE5-1E6B-2B79-AE8169EF82AD}"/>
              </a:ext>
            </a:extLst>
          </p:cNvPr>
          <p:cNvSpPr txBox="1"/>
          <p:nvPr/>
        </p:nvSpPr>
        <p:spPr>
          <a:xfrm>
            <a:off x="2454618" y="2534195"/>
            <a:ext cx="7282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Nej, intensiv lokalbehandling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Immunosupprimerad</a:t>
            </a:r>
            <a:r>
              <a:rPr lang="sv-SE" dirty="0"/>
              <a:t> patient med påverkat allmäntillstånd el</a:t>
            </a:r>
          </a:p>
          <a:p>
            <a:r>
              <a:rPr lang="sv-SE" dirty="0"/>
              <a:t>feber: Odling med resistensbestämning, kontakt med infektions-</a:t>
            </a:r>
          </a:p>
          <a:p>
            <a:r>
              <a:rPr lang="sv-SE" dirty="0"/>
              <a:t>läkare.</a:t>
            </a:r>
          </a:p>
        </p:txBody>
      </p:sp>
    </p:spTree>
    <p:extLst>
      <p:ext uri="{BB962C8B-B14F-4D97-AF65-F5344CB8AC3E}">
        <p14:creationId xmlns:p14="http://schemas.microsoft.com/office/powerpoint/2010/main" val="157204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1FF130-56E6-FEE2-3A38-13A9027A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Bakterierna bakom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D7B77E-B3F3-C42E-7DC9-32458552D4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err="1"/>
              <a:t>Staphylococcus</a:t>
            </a:r>
            <a:r>
              <a:rPr lang="sv-SE" dirty="0"/>
              <a:t> </a:t>
            </a:r>
            <a:r>
              <a:rPr lang="sv-SE" dirty="0" err="1"/>
              <a:t>aureus</a:t>
            </a:r>
            <a:endParaRPr lang="sv-SE" dirty="0"/>
          </a:p>
          <a:p>
            <a:r>
              <a:rPr lang="sv-SE" dirty="0" err="1"/>
              <a:t>Betahemolytiska</a:t>
            </a:r>
            <a:r>
              <a:rPr lang="sv-SE" dirty="0"/>
              <a:t> </a:t>
            </a:r>
            <a:r>
              <a:rPr lang="sv-SE" dirty="0" err="1"/>
              <a:t>streptococker</a:t>
            </a:r>
            <a:r>
              <a:rPr lang="sv-SE" dirty="0"/>
              <a:t> (gr A, C, G)</a:t>
            </a:r>
          </a:p>
          <a:p>
            <a:r>
              <a:rPr lang="sv-SE" dirty="0"/>
              <a:t>Pseudomonas </a:t>
            </a:r>
            <a:r>
              <a:rPr lang="sv-SE" dirty="0" err="1"/>
              <a:t>aeruginosa</a:t>
            </a:r>
            <a:endParaRPr lang="sv-SE" dirty="0"/>
          </a:p>
        </p:txBody>
      </p:sp>
      <p:pic>
        <p:nvPicPr>
          <p:cNvPr id="11" name="Bildobjekt 10" descr="Forskare som undersöker odling i en petriskål">
            <a:extLst>
              <a:ext uri="{FF2B5EF4-FFF2-40B4-BE49-F238E27FC236}">
                <a16:creationId xmlns:a16="http://schemas.microsoft.com/office/drawing/2014/main" id="{5F0B0367-4F69-5FEC-4881-00218A7F2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7" y="3123137"/>
            <a:ext cx="4660979" cy="31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5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6F440-E4A6-642A-5E89-E3CEEA5D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restriktiv med antibiotika?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058598-24FB-A363-178E-B3B1ADA14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02185"/>
            <a:ext cx="8946541" cy="26671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Risk för selektion av resistenta bakterier med svårbehandlade infektioner som följd (globalt och lokalt)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Risk för biverkningar, till exempel tarminfektion med Clostridium </a:t>
            </a:r>
            <a:r>
              <a:rPr lang="sv-SE" dirty="0" err="1"/>
              <a:t>difficile</a:t>
            </a: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Ska endast övervägas om det finns kliniska tecken på infektion 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5" name="Bildobjekt 4" descr="Närbild av oöppnad pillerkarta">
            <a:extLst>
              <a:ext uri="{FF2B5EF4-FFF2-40B4-BE49-F238E27FC236}">
                <a16:creationId xmlns:a16="http://schemas.microsoft.com/office/drawing/2014/main" id="{BF5F22EF-7B20-3222-28BC-A7EAEA42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50" y="3986659"/>
            <a:ext cx="3823730" cy="25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7C083-D1DA-C5E3-2FC3-8A34763F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Fall 3</a:t>
            </a:r>
            <a:br>
              <a:rPr lang="sv-SE" dirty="0"/>
            </a:br>
            <a:r>
              <a:rPr lang="sv-SE" sz="3600" dirty="0"/>
              <a:t>Vad är detta och vad ska man göra?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AFF0D66-2D5B-B00E-3E32-D2D6F4316D5E}"/>
              </a:ext>
            </a:extLst>
          </p:cNvPr>
          <p:cNvSpPr txBox="1"/>
          <p:nvPr/>
        </p:nvSpPr>
        <p:spPr>
          <a:xfrm>
            <a:off x="7347312" y="2390503"/>
            <a:ext cx="20377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Ökad smärta</a:t>
            </a:r>
          </a:p>
          <a:p>
            <a:r>
              <a:rPr lang="sv-SE" dirty="0"/>
              <a:t>Ökad vätskning</a:t>
            </a:r>
          </a:p>
          <a:p>
            <a:r>
              <a:rPr lang="sv-SE" dirty="0"/>
              <a:t>Ingen doft</a:t>
            </a:r>
          </a:p>
          <a:p>
            <a:r>
              <a:rPr lang="sv-SE" dirty="0"/>
              <a:t>Temp 38.5</a:t>
            </a:r>
          </a:p>
          <a:p>
            <a:r>
              <a:rPr lang="sv-SE" dirty="0"/>
              <a:t>Ödem</a:t>
            </a:r>
          </a:p>
          <a:p>
            <a:r>
              <a:rPr lang="sv-SE" dirty="0"/>
              <a:t>Rodnad</a:t>
            </a:r>
          </a:p>
          <a:p>
            <a:r>
              <a:rPr lang="sv-SE" dirty="0"/>
              <a:t>Palp puls perifert</a:t>
            </a:r>
          </a:p>
          <a:p>
            <a:r>
              <a:rPr lang="sv-SE" dirty="0"/>
              <a:t>ABI 0.8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C3D1774-FF33-9B1A-8548-2962BBD54741}"/>
              </a:ext>
            </a:extLst>
          </p:cNvPr>
          <p:cNvSpPr txBox="1"/>
          <p:nvPr/>
        </p:nvSpPr>
        <p:spPr>
          <a:xfrm>
            <a:off x="1118355" y="2821632"/>
            <a:ext cx="4977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Underben med vätskande sår </a:t>
            </a:r>
            <a:r>
              <a:rPr lang="sv-SE" dirty="0" err="1"/>
              <a:t>cirkumferent</a:t>
            </a:r>
            <a:endParaRPr lang="sv-SE" dirty="0"/>
          </a:p>
          <a:p>
            <a:r>
              <a:rPr lang="sv-SE" dirty="0"/>
              <a:t>och en tydligt avgränsad ilsken rodnad</a:t>
            </a:r>
          </a:p>
          <a:p>
            <a:r>
              <a:rPr lang="sv-SE" dirty="0"/>
              <a:t>upp till </a:t>
            </a:r>
            <a:r>
              <a:rPr lang="sv-SE" dirty="0" err="1"/>
              <a:t>knänivå</a:t>
            </a:r>
            <a:r>
              <a:rPr lang="sv-SE" dirty="0"/>
              <a:t>, värmeökning, ödem </a:t>
            </a:r>
          </a:p>
        </p:txBody>
      </p:sp>
    </p:spTree>
    <p:extLst>
      <p:ext uri="{BB962C8B-B14F-4D97-AF65-F5344CB8AC3E}">
        <p14:creationId xmlns:p14="http://schemas.microsoft.com/office/powerpoint/2010/main" val="2850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7C083-D1DA-C5E3-2FC3-8A34763F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Fall 3</a:t>
            </a:r>
            <a:br>
              <a:rPr lang="sv-SE" dirty="0"/>
            </a:br>
            <a:r>
              <a:rPr lang="sv-SE" sz="3600" dirty="0"/>
              <a:t>Behandling?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02757EA-C630-6D36-FD97-BE2B3E3C6B7E}"/>
              </a:ext>
            </a:extLst>
          </p:cNvPr>
          <p:cNvSpPr txBox="1"/>
          <p:nvPr/>
        </p:nvSpPr>
        <p:spPr>
          <a:xfrm>
            <a:off x="2574941" y="2537999"/>
            <a:ext cx="88921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Behandling av </a:t>
            </a:r>
            <a:r>
              <a:rPr lang="sv-SE" b="1" dirty="0" err="1"/>
              <a:t>erysipelas</a:t>
            </a:r>
            <a:r>
              <a:rPr lang="sv-SE" b="1" dirty="0"/>
              <a:t> + svårläkt sår</a:t>
            </a:r>
            <a:r>
              <a:rPr lang="sv-SE" dirty="0"/>
              <a:t>:</a:t>
            </a:r>
          </a:p>
          <a:p>
            <a:r>
              <a:rPr lang="sv-SE" dirty="0"/>
              <a:t>Frekvent omläggning, t ex varannan dag</a:t>
            </a:r>
            <a:br>
              <a:rPr lang="sv-SE" dirty="0"/>
            </a:br>
            <a:r>
              <a:rPr lang="sv-SE" dirty="0"/>
              <a:t>Antimikrobiell </a:t>
            </a:r>
            <a:r>
              <a:rPr lang="sv-SE" dirty="0" err="1"/>
              <a:t>lokalbeh</a:t>
            </a:r>
            <a:r>
              <a:rPr lang="sv-SE" dirty="0"/>
              <a:t> t ex </a:t>
            </a:r>
            <a:r>
              <a:rPr lang="sv-SE" dirty="0" err="1"/>
              <a:t>kaliumpermanganat</a:t>
            </a:r>
            <a:endParaRPr lang="sv-SE" dirty="0"/>
          </a:p>
          <a:p>
            <a:r>
              <a:rPr lang="sv-SE" dirty="0"/>
              <a:t>silver, </a:t>
            </a:r>
            <a:r>
              <a:rPr lang="sv-SE" dirty="0" err="1"/>
              <a:t>surfaktantbrytande</a:t>
            </a:r>
            <a:r>
              <a:rPr lang="sv-SE" dirty="0"/>
              <a:t> förband, hydrofobt förband, PHMB</a:t>
            </a:r>
          </a:p>
          <a:p>
            <a:r>
              <a:rPr lang="sv-SE" dirty="0"/>
              <a:t>Kompressionslindning, inled med reducerad 25 </a:t>
            </a:r>
            <a:r>
              <a:rPr lang="sv-SE" dirty="0" err="1"/>
              <a:t>mmHg</a:t>
            </a:r>
            <a:r>
              <a:rPr lang="sv-SE" dirty="0"/>
              <a:t> och öka </a:t>
            </a:r>
            <a:r>
              <a:rPr lang="sv-SE" dirty="0" err="1"/>
              <a:t>ev</a:t>
            </a:r>
            <a:r>
              <a:rPr lang="sv-SE" dirty="0"/>
              <a:t> till 40mmHg</a:t>
            </a:r>
          </a:p>
          <a:p>
            <a:r>
              <a:rPr lang="sv-SE" dirty="0"/>
              <a:t>Ja, antibiotikabehandling direkt!</a:t>
            </a:r>
          </a:p>
          <a:p>
            <a:r>
              <a:rPr lang="sv-SE" dirty="0"/>
              <a:t>Smärtbehandling</a:t>
            </a:r>
          </a:p>
          <a:p>
            <a:r>
              <a:rPr lang="sv-SE" dirty="0"/>
              <a:t>Remiss till kärlmott – </a:t>
            </a:r>
            <a:r>
              <a:rPr lang="sv-SE" dirty="0" err="1"/>
              <a:t>venduplex</a:t>
            </a:r>
            <a:r>
              <a:rPr lang="sv-SE" dirty="0"/>
              <a:t>, venös </a:t>
            </a:r>
            <a:r>
              <a:rPr lang="sv-SE" dirty="0" err="1"/>
              <a:t>insuff</a:t>
            </a:r>
            <a:r>
              <a:rPr lang="sv-SE" dirty="0"/>
              <a:t>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4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781FB7-2161-61E3-7BFC-B3E25571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Antibiotikabehandling ska inledas om något av nedanstående finns: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A262F5-2810-7F9B-73BB-8BFB7252E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483" y="2479638"/>
            <a:ext cx="9181511" cy="23596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Erysipelas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Odlingsfynd av </a:t>
            </a:r>
            <a:r>
              <a:rPr lang="sv-SE" dirty="0" err="1"/>
              <a:t>betahemolyserande</a:t>
            </a:r>
            <a:r>
              <a:rPr lang="sv-SE" dirty="0"/>
              <a:t> streptokocker grupp A, C eller 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Allmänpåverkan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Feber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Tecken till disseminerad infektion </a:t>
            </a:r>
          </a:p>
        </p:txBody>
      </p:sp>
    </p:spTree>
    <p:extLst>
      <p:ext uri="{BB962C8B-B14F-4D97-AF65-F5344CB8AC3E}">
        <p14:creationId xmlns:p14="http://schemas.microsoft.com/office/powerpoint/2010/main" val="74018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4ABAE-AFD9-5A1D-2C25-64901410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4600" dirty="0"/>
              <a:t>Antibiotikaval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ACA74A-4ABD-3329-FEB6-7CA17972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Penicillin V 1 g x 3 i 10 dagar (</a:t>
            </a:r>
            <a:r>
              <a:rPr lang="sv-SE" sz="2200" dirty="0" err="1"/>
              <a:t>betahemolyserande</a:t>
            </a:r>
            <a:r>
              <a:rPr lang="sv-SE" sz="2200" dirty="0"/>
              <a:t> streptokocker grupp A, C eller G, </a:t>
            </a:r>
            <a:r>
              <a:rPr lang="sv-SE" sz="2200" dirty="0" err="1"/>
              <a:t>erysipelas</a:t>
            </a:r>
            <a:r>
              <a:rPr lang="sv-SE" sz="22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sv-SE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Flukloxacillin 1 g x 3 i 10 dagar (S. </a:t>
            </a:r>
            <a:r>
              <a:rPr lang="sv-SE" sz="2200" dirty="0" err="1"/>
              <a:t>aureus</a:t>
            </a:r>
            <a:r>
              <a:rPr lang="sv-SE" sz="2200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endParaRPr lang="sv-SE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Klindamycin 300 mg x 3 i 10 dagar (vid penicillinallergi) 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Lokal antibiotikabehandling ska undvikas på grund av dålig effekt och risk att utveckla kontaktallergi och resistensutveckling</a:t>
            </a: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B79253C-A8B7-6F1A-E4F3-EA6EB79DC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3" r="16182" b="-1"/>
          <a:stretch/>
        </p:blipFill>
        <p:spPr>
          <a:xfrm>
            <a:off x="7286045" y="95574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300EC-4874-6099-7C26-D7A9E00B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Är det vanligt?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A719893-6282-1A76-7733-E2D83DF58DBD}"/>
              </a:ext>
            </a:extLst>
          </p:cNvPr>
          <p:cNvSpPr txBox="1"/>
          <p:nvPr/>
        </p:nvSpPr>
        <p:spPr>
          <a:xfrm>
            <a:off x="1566827" y="2176234"/>
            <a:ext cx="7563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8-27% drabbas av antibiotikakrävande infektion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47% får ab innan registrering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31% får ab under registreringstiden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Målvärde &lt;25%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ED5938-E24F-9A5F-FA7F-8F5632351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678927"/>
              </p:ext>
            </p:extLst>
          </p:nvPr>
        </p:nvGraphicFramePr>
        <p:xfrm>
          <a:off x="4457051" y="3745894"/>
          <a:ext cx="5077172" cy="274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77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A9CF0-A6B3-2B7C-6439-77F019C3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Obs!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A007A9-BE2C-8D9E-2BFA-7682B7D68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Lokal sårbehandling med frekvent omläggning, rengöring, debridering och lämpligt antimikrobiellt förband bör ske parallellt med antibiotikabehandling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Kompression är en viktig del av behandlingen av erysipelas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Antibiotikabehandling är behandling av en komplikation och ska inte fortsätta när infektionen är utläkt, även om såret kvarstår.</a:t>
            </a:r>
          </a:p>
        </p:txBody>
      </p:sp>
    </p:spTree>
    <p:extLst>
      <p:ext uri="{BB962C8B-B14F-4D97-AF65-F5344CB8AC3E}">
        <p14:creationId xmlns:p14="http://schemas.microsoft.com/office/powerpoint/2010/main" val="219822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143C753-83A3-0EDB-E444-DE88A69AD0E1}"/>
              </a:ext>
            </a:extLst>
          </p:cNvPr>
          <p:cNvSpPr txBox="1"/>
          <p:nvPr/>
        </p:nvSpPr>
        <p:spPr>
          <a:xfrm>
            <a:off x="2920619" y="2543609"/>
            <a:ext cx="46297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000" dirty="0">
                <a:latin typeface="Raleway" pitchFamily="2" charset="0"/>
              </a:rPr>
              <a:t>Akutremiss till infektionsklinik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000" b="0" i="0" dirty="0">
                <a:effectLst/>
                <a:latin typeface="Raleway" pitchFamily="2" charset="0"/>
              </a:rPr>
              <a:t>Sårodling (blododling)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000" dirty="0" err="1">
                <a:latin typeface="Raleway" pitchFamily="2" charset="0"/>
              </a:rPr>
              <a:t>Bensylpenicillin</a:t>
            </a:r>
            <a:r>
              <a:rPr lang="sv-SE" sz="2000" dirty="0">
                <a:latin typeface="Raleway" pitchFamily="2" charset="0"/>
              </a:rPr>
              <a:t> </a:t>
            </a:r>
            <a:r>
              <a:rPr lang="sv-SE" sz="2000" b="0" i="0" dirty="0">
                <a:effectLst/>
                <a:latin typeface="Raleway" pitchFamily="2" charset="0"/>
              </a:rPr>
              <a:t>(Penicillin G) 1-3 g x 3 </a:t>
            </a:r>
            <a:r>
              <a:rPr lang="sv-SE" sz="2000" b="0" i="0" dirty="0" err="1">
                <a:effectLst/>
                <a:latin typeface="Raleway" pitchFamily="2" charset="0"/>
              </a:rPr>
              <a:t>i.v</a:t>
            </a:r>
            <a:r>
              <a:rPr lang="sv-SE" sz="2000" b="0" i="0" dirty="0">
                <a:effectLst/>
                <a:latin typeface="Raleway" pitchFamily="2" charset="0"/>
              </a:rPr>
              <a:t>. Därefter </a:t>
            </a:r>
            <a:r>
              <a:rPr lang="sv-SE" sz="2000" b="0" i="0" strike="noStrike" dirty="0">
                <a:effectLst/>
                <a:latin typeface="Raleway" pitchFamily="2" charset="0"/>
              </a:rPr>
              <a:t>Penicillin V </a:t>
            </a:r>
            <a:r>
              <a:rPr lang="sv-SE" sz="2000" b="0" i="0" dirty="0">
                <a:effectLst/>
                <a:latin typeface="Raleway" pitchFamily="2" charset="0"/>
              </a:rPr>
              <a:t>1-2 g x 3 </a:t>
            </a:r>
            <a:r>
              <a:rPr lang="sv-SE" sz="2000" b="0" i="0" dirty="0" err="1">
                <a:effectLst/>
                <a:latin typeface="Raleway" pitchFamily="2" charset="0"/>
              </a:rPr>
              <a:t>p.o</a:t>
            </a:r>
            <a:r>
              <a:rPr lang="sv-SE" sz="2000" b="0" i="0" dirty="0">
                <a:effectLst/>
                <a:latin typeface="Raleway" pitchFamily="2" charset="0"/>
              </a:rPr>
              <a:t>., total behandlingstid 10-14 vid </a:t>
            </a:r>
            <a:r>
              <a:rPr lang="sv-SE" sz="2000" b="0" i="0" dirty="0" err="1">
                <a:effectLst/>
                <a:latin typeface="Raleway" pitchFamily="2" charset="0"/>
              </a:rPr>
              <a:t>erysipelas</a:t>
            </a:r>
            <a:r>
              <a:rPr lang="sv-SE" sz="2000" b="0" i="0" dirty="0">
                <a:effectLst/>
                <a:latin typeface="Raleway" pitchFamily="2" charset="0"/>
              </a:rPr>
              <a:t>, bredare iv ab vid djup sårinfektion, korrigeras efter sårodlingssvar.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0D2A5D3-F9AB-7EBC-2658-E4D79B14D99B}"/>
              </a:ext>
            </a:extLst>
          </p:cNvPr>
          <p:cNvSpPr txBox="1"/>
          <p:nvPr/>
        </p:nvSpPr>
        <p:spPr>
          <a:xfrm>
            <a:off x="311403" y="519935"/>
            <a:ext cx="10289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I svårare fall med allmänpåverkan, </a:t>
            </a:r>
          </a:p>
          <a:p>
            <a:r>
              <a:rPr lang="sv-SE" sz="3200" dirty="0"/>
              <a:t>t ex kräkningar, hög feber, hög CRP eller terapisvikt</a:t>
            </a:r>
          </a:p>
        </p:txBody>
      </p:sp>
    </p:spTree>
    <p:extLst>
      <p:ext uri="{BB962C8B-B14F-4D97-AF65-F5344CB8AC3E}">
        <p14:creationId xmlns:p14="http://schemas.microsoft.com/office/powerpoint/2010/main" val="1645477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07F4AE-8CA3-426B-E193-49406381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4600" dirty="0"/>
              <a:t>Antimikrobiell lokalbehandling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562594-8438-9A42-6631-FE43D52F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83" y="2072960"/>
            <a:ext cx="7019699" cy="4655890"/>
          </a:xfrm>
        </p:spPr>
        <p:txBody>
          <a:bodyPr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sz="2200" dirty="0" err="1"/>
              <a:t>Kaliumpermanganat</a:t>
            </a:r>
            <a:r>
              <a:rPr lang="sv-SE" sz="2200" dirty="0"/>
              <a:t> 0,1 %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Ättiksyra 0,5 – 1 %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 err="1"/>
              <a:t>Polyhexanid</a:t>
            </a:r>
            <a:r>
              <a:rPr lang="sv-SE" sz="2200" dirty="0"/>
              <a:t>/</a:t>
            </a:r>
            <a:r>
              <a:rPr lang="sv-SE" sz="2200" dirty="0" err="1"/>
              <a:t>betain</a:t>
            </a:r>
            <a:r>
              <a:rPr lang="sv-SE" sz="2200" dirty="0"/>
              <a:t> (PHMB)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Jod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Medicinsk honung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Silver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Hydrofobt förband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Larver</a:t>
            </a:r>
          </a:p>
          <a:p>
            <a:pPr>
              <a:buFont typeface="Wingdings" panose="05000000000000000000" pitchFamily="2" charset="2"/>
              <a:buChar char="v"/>
            </a:pPr>
            <a:endParaRPr lang="sv-SE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sz="2200" dirty="0"/>
              <a:t>(</a:t>
            </a:r>
            <a:r>
              <a:rPr lang="sv-SE" sz="2200" dirty="0" err="1"/>
              <a:t>Natriumhypoklorit</a:t>
            </a:r>
            <a:r>
              <a:rPr lang="sv-SE" sz="2200" dirty="0"/>
              <a:t>)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b="1" dirty="0"/>
              <a:t>Behandla i ca 14 dagar och avsluta därefter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25C1A3D-00E4-530D-1AB3-B723EB3FB4D2}"/>
              </a:ext>
            </a:extLst>
          </p:cNvPr>
          <p:cNvSpPr txBox="1"/>
          <p:nvPr/>
        </p:nvSpPr>
        <p:spPr>
          <a:xfrm>
            <a:off x="7054359" y="2530121"/>
            <a:ext cx="4108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Se ref:</a:t>
            </a:r>
          </a:p>
          <a:p>
            <a:r>
              <a:rPr lang="sv-SE" dirty="0">
                <a:hlinkClick r:id="rId2"/>
              </a:rPr>
              <a:t>Läkemedelsbehandling vid bakteriella </a:t>
            </a:r>
          </a:p>
          <a:p>
            <a:r>
              <a:rPr lang="sv-SE" dirty="0">
                <a:hlinkClick r:id="rId2"/>
              </a:rPr>
              <a:t>hud- och mjukdelsinfektioner (lakemedelsverket.se)</a:t>
            </a:r>
            <a:r>
              <a:rPr lang="sv-SE" dirty="0"/>
              <a:t> </a:t>
            </a:r>
          </a:p>
          <a:p>
            <a:r>
              <a:rPr lang="sv-SE" dirty="0"/>
              <a:t>eller: </a:t>
            </a:r>
            <a:r>
              <a:rPr lang="sv-SE" dirty="0">
                <a:hlinkClick r:id="rId3"/>
              </a:rPr>
              <a:t>Nationellt vårdprogram för svårläkta sår (nationelltklinisktkunskapsstod.se)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489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3787C1-7950-AD58-F100-B9A75996E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470" y="1009378"/>
            <a:ext cx="4543425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4000" dirty="0">
                <a:solidFill>
                  <a:srgbClr val="EBEBEB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Era erfarenheter av antimikrobiell lokalbehandling?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14E2FF-BBAF-5044-6EFA-19BCB46E2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2" r="1" b="4501"/>
          <a:stretch/>
        </p:blipFill>
        <p:spPr>
          <a:xfrm>
            <a:off x="20" y="10"/>
            <a:ext cx="774190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93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80FE2D-D7E5-CD55-8E9C-BDFCE30CB51D}"/>
              </a:ext>
            </a:extLst>
          </p:cNvPr>
          <p:cNvSpPr txBox="1">
            <a:spLocks/>
          </p:cNvSpPr>
          <p:nvPr/>
        </p:nvSpPr>
        <p:spPr>
          <a:xfrm>
            <a:off x="7377000" y="2567890"/>
            <a:ext cx="3251852" cy="22914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ts val="2400"/>
              </a:lnSpc>
              <a:buFont typeface="Wingdings 3" charset="2"/>
              <a:buNone/>
            </a:pPr>
            <a:r>
              <a:rPr lang="sv-SE" sz="1800" dirty="0"/>
              <a:t>Lätt rodnad</a:t>
            </a:r>
            <a:br>
              <a:rPr lang="sv-SE" sz="1800" dirty="0"/>
            </a:br>
            <a:r>
              <a:rPr lang="sv-SE" sz="1800" dirty="0"/>
              <a:t>Uttalad ömhet och smärta</a:t>
            </a:r>
            <a:br>
              <a:rPr lang="sv-SE" sz="1800" dirty="0"/>
            </a:br>
            <a:r>
              <a:rPr lang="sv-SE" sz="1800" dirty="0"/>
              <a:t>Vätskar rikligt</a:t>
            </a:r>
            <a:br>
              <a:rPr lang="sv-SE" sz="1800" dirty="0"/>
            </a:br>
            <a:r>
              <a:rPr lang="sv-SE" sz="1800" dirty="0"/>
              <a:t>Benkontakt</a:t>
            </a:r>
            <a:br>
              <a:rPr lang="sv-SE" sz="1800" dirty="0"/>
            </a:br>
            <a:r>
              <a:rPr lang="sv-SE" sz="1800" dirty="0"/>
              <a:t>Temp 37.5</a:t>
            </a:r>
            <a:br>
              <a:rPr lang="sv-SE" sz="1800" dirty="0"/>
            </a:br>
            <a:r>
              <a:rPr lang="sv-SE" sz="1800" dirty="0"/>
              <a:t>CRP 30</a:t>
            </a:r>
            <a:br>
              <a:rPr lang="sv-SE" sz="1800" dirty="0"/>
            </a:br>
            <a:r>
              <a:rPr lang="sv-SE" sz="1800" dirty="0"/>
              <a:t>ABI 0.4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ABC2D91-AE3A-ADC7-E296-28534B03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0" y="422750"/>
            <a:ext cx="9404723" cy="1400530"/>
          </a:xfrm>
        </p:spPr>
        <p:txBody>
          <a:bodyPr/>
          <a:lstStyle/>
          <a:p>
            <a:r>
              <a:rPr lang="sv-SE" dirty="0"/>
              <a:t>Fall 4</a:t>
            </a:r>
            <a:br>
              <a:rPr lang="sv-SE" dirty="0"/>
            </a:br>
            <a:r>
              <a:rPr lang="sv-SE" sz="3600" dirty="0"/>
              <a:t>Vad är detta och vad ska man göra?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2E84BBA-B34C-7000-84FE-1A6F1CA5313E}"/>
              </a:ext>
            </a:extLst>
          </p:cNvPr>
          <p:cNvSpPr txBox="1"/>
          <p:nvPr/>
        </p:nvSpPr>
        <p:spPr>
          <a:xfrm>
            <a:off x="809897" y="2708366"/>
            <a:ext cx="515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Sår på Dig I med lätt rodnad, uttalad smärta</a:t>
            </a:r>
          </a:p>
          <a:p>
            <a:r>
              <a:rPr lang="sv-SE" dirty="0"/>
              <a:t>vätskar rikligt, </a:t>
            </a:r>
            <a:r>
              <a:rPr lang="sv-SE" dirty="0" err="1"/>
              <a:t>benkontakt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1C0C64-4233-BBC1-EC3D-7792D821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Osteit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C9F335-CCBA-8B36-9FFE-6D1F43059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9"/>
            <a:ext cx="8946541" cy="3683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Infektion i skelettet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Diabetes, nedsatt cirkulation, njursvikt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Revidering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Sårodling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Slätröntgen om sår &gt;4v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Flukloxacillin 1,5gx3 (6v-12v, ibland längre)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Remiss till Diabetesfotmott (MR, djupa odlingar, revidering osv…) om patienten har diabetes annars till infektionsklinik</a:t>
            </a:r>
          </a:p>
        </p:txBody>
      </p:sp>
    </p:spTree>
    <p:extLst>
      <p:ext uri="{BB962C8B-B14F-4D97-AF65-F5344CB8AC3E}">
        <p14:creationId xmlns:p14="http://schemas.microsoft.com/office/powerpoint/2010/main" val="2058346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1257E-E1BB-E0EE-AD79-7BD3FA68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gick det för fall 4?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ACEA7B-873B-343C-1ADD-3C6C45F1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679" y="2077180"/>
            <a:ext cx="5582714" cy="30086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Behandling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/>
              <a:t>Sårrengöring och </a:t>
            </a:r>
            <a:r>
              <a:rPr lang="sv-SE" dirty="0" err="1"/>
              <a:t>debridering</a:t>
            </a:r>
            <a:r>
              <a:rPr lang="sv-SE" dirty="0"/>
              <a:t> frekvent</a:t>
            </a:r>
          </a:p>
          <a:p>
            <a:pPr marL="0" indent="0">
              <a:buNone/>
            </a:pPr>
            <a:r>
              <a:rPr lang="sv-SE" dirty="0"/>
              <a:t>Antimikrobiell </a:t>
            </a:r>
            <a:r>
              <a:rPr lang="sv-SE" dirty="0" err="1"/>
              <a:t>lokalbeh</a:t>
            </a:r>
            <a:r>
              <a:rPr lang="sv-SE" dirty="0"/>
              <a:t> t ex medicinsk honung, silver, fuktig </a:t>
            </a:r>
            <a:r>
              <a:rPr lang="sv-SE" dirty="0" err="1"/>
              <a:t>beh</a:t>
            </a:r>
            <a:endParaRPr lang="sv-SE" dirty="0"/>
          </a:p>
          <a:p>
            <a:pPr marL="0" indent="0">
              <a:buNone/>
            </a:pPr>
            <a:r>
              <a:rPr lang="sv-SE" dirty="0" err="1"/>
              <a:t>Rtg</a:t>
            </a:r>
            <a:r>
              <a:rPr lang="sv-SE" dirty="0"/>
              <a:t> visade </a:t>
            </a:r>
            <a:r>
              <a:rPr lang="sv-SE" dirty="0" err="1"/>
              <a:t>osteit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Flukloxacillin 1.5gx3 (odling visade S. </a:t>
            </a:r>
            <a:r>
              <a:rPr lang="sv-SE" dirty="0" err="1"/>
              <a:t>aureus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Smärtbehandling</a:t>
            </a:r>
          </a:p>
          <a:p>
            <a:pPr marL="0" indent="0">
              <a:buNone/>
            </a:pPr>
            <a:r>
              <a:rPr lang="sv-SE" dirty="0"/>
              <a:t>Remiss till kärlmott för vidare utredning (snabbt, kritisk benischemi)</a:t>
            </a:r>
          </a:p>
        </p:txBody>
      </p:sp>
    </p:spTree>
    <p:extLst>
      <p:ext uri="{BB962C8B-B14F-4D97-AF65-F5344CB8AC3E}">
        <p14:creationId xmlns:p14="http://schemas.microsoft.com/office/powerpoint/2010/main" val="321428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52980-C361-E667-73F9-C2C01D0D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Sårodling?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5A986E-9421-271B-5FA3-3CB999C0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Sårodling bör endast utföras om kliniska tecken på sårinfektion finns och resultatet på odlingen förväntas påverka antibiotikavalet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Om såret försämras trots insatt lokal sårbehandling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Sårodling för MRSA ska alltid genomföras om misstanke finns, till exempel efter utlandsvård utanför Norden, riskfaktorer för MRSA, eller bärare i patientens närhet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E2FE6BF-3A8E-0F1D-6804-F0AE8F35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563" y="4358291"/>
            <a:ext cx="2655300" cy="23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7655B8-8529-624E-215F-08E42973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Antibiotikaval vid diabetes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088BC1-6435-40CC-5391-1D30FCCC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PenicillinV 1g x 3 i 10 dagar vid erysipelas. Vid vikt över 90 kg dubblerad dos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Flukloxacillin 1g x 3 i 10 dagar (ytligt infekterat fotsår)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Klindamycin 300 mg x 3 i 10 dagar, vid penicillinallergi 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 marL="0" indent="0">
              <a:buNone/>
            </a:pPr>
            <a:r>
              <a:rPr lang="sv-SE" dirty="0"/>
              <a:t>Samma behandling som vid andra svårläkta sår vid erysipelas och ytliga fotsårinfektioner. Men tänk tanken </a:t>
            </a:r>
            <a:r>
              <a:rPr lang="sv-SE" dirty="0" err="1"/>
              <a:t>osteit</a:t>
            </a:r>
            <a:r>
              <a:rPr lang="sv-SE" dirty="0"/>
              <a:t> (</a:t>
            </a:r>
            <a:r>
              <a:rPr lang="sv-SE" dirty="0" err="1"/>
              <a:t>rtg</a:t>
            </a:r>
            <a:r>
              <a:rPr lang="sv-SE" dirty="0"/>
              <a:t>, odling, justera antibiotika).</a:t>
            </a:r>
          </a:p>
        </p:txBody>
      </p:sp>
    </p:spTree>
    <p:extLst>
      <p:ext uri="{BB962C8B-B14F-4D97-AF65-F5344CB8AC3E}">
        <p14:creationId xmlns:p14="http://schemas.microsoft.com/office/powerpoint/2010/main" val="4102902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AB0BBC-82A9-D627-2721-B1A4EA99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sv-SE" dirty="0"/>
              <a:t>Akut djup fotinfektion vid diabetes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999DC4-D7A7-3171-6B36-244FF4C1A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32" y="2082731"/>
            <a:ext cx="7600950" cy="35958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v-SE" sz="1800" dirty="0">
                <a:latin typeface="+mn-lt"/>
              </a:rPr>
              <a:t>Djup sårinfektion vid diabetes kan hota extremiteten och kräver skyndsam behandling. Patienten bör remitteras akut till infektionsklinik eller akutmottagning för </a:t>
            </a:r>
            <a:r>
              <a:rPr lang="sv-SE" sz="1800" dirty="0" err="1">
                <a:latin typeface="+mn-lt"/>
              </a:rPr>
              <a:t>i.v</a:t>
            </a:r>
            <a:r>
              <a:rPr lang="sv-SE" sz="1800" dirty="0">
                <a:latin typeface="+mn-lt"/>
              </a:rPr>
              <a:t> antibiotika-behandling. </a:t>
            </a:r>
            <a:br>
              <a:rPr lang="sv-SE" sz="1800" dirty="0">
                <a:latin typeface="+mn-lt"/>
              </a:rPr>
            </a:br>
            <a:endParaRPr lang="sv-SE" sz="1800" b="0" i="0" dirty="0">
              <a:effectLst/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v-SE" sz="1800" b="0" i="0" dirty="0">
                <a:effectLst/>
                <a:latin typeface="+mn-lt"/>
              </a:rPr>
              <a:t>Överväg tidigt om kirurgi behövs, ta kontakt med ortopedkonsult. 80 % av de djupa infektionerna kräver kirurgisk intervention</a:t>
            </a:r>
            <a:br>
              <a:rPr lang="sv-SE" sz="1800" b="0" i="0" dirty="0">
                <a:effectLst/>
                <a:latin typeface="+mn-lt"/>
              </a:rPr>
            </a:br>
            <a:endParaRPr lang="sv-SE" sz="1800" b="0" i="0" dirty="0">
              <a:effectLst/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v-SE" sz="1800" b="0" i="0" dirty="0">
                <a:effectLst/>
                <a:latin typeface="+mn-lt"/>
              </a:rPr>
              <a:t>Justera antibiotikabehandlingen efter odlingssvar, klinisk bild och förlopp</a:t>
            </a:r>
          </a:p>
        </p:txBody>
      </p:sp>
    </p:spTree>
    <p:extLst>
      <p:ext uri="{BB962C8B-B14F-4D97-AF65-F5344CB8AC3E}">
        <p14:creationId xmlns:p14="http://schemas.microsoft.com/office/powerpoint/2010/main" val="35545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481E9-6AF2-5E15-7C07-6986F7F7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Riskfaktorer för sårinfektion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15732DD-991C-DAC2-FD1E-A47220E26F3C}"/>
              </a:ext>
            </a:extLst>
          </p:cNvPr>
          <p:cNvSpPr txBox="1"/>
          <p:nvPr/>
        </p:nvSpPr>
        <p:spPr>
          <a:xfrm>
            <a:off x="947956" y="2281806"/>
            <a:ext cx="5410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Diabetes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Immunsuppression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Benartärsjukdom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Ödem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Nekrotisk vävnad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Nära kontaminerat område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Stor såryta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cs typeface="Arial" panose="020B0604020202020204" pitchFamily="34" charset="0"/>
              </a:rPr>
              <a:t>Lång sårduration</a:t>
            </a:r>
          </a:p>
        </p:txBody>
      </p:sp>
      <p:pic>
        <p:nvPicPr>
          <p:cNvPr id="12" name="Bildobjekt 11" descr="Man som klättrar på en glaciär med ishackor">
            <a:extLst>
              <a:ext uri="{FF2B5EF4-FFF2-40B4-BE49-F238E27FC236}">
                <a16:creationId xmlns:a16="http://schemas.microsoft.com/office/drawing/2014/main" id="{03867C31-888D-F55C-9D2C-2A53D1D9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45" y="1853248"/>
            <a:ext cx="5295900" cy="26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92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B02E6C-F92E-804D-A7DD-CAAC34F3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Teamarbete!!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7DA7A50-5717-12DA-C79C-B76DE4CD52AF}"/>
              </a:ext>
            </a:extLst>
          </p:cNvPr>
          <p:cNvSpPr txBox="1"/>
          <p:nvPr/>
        </p:nvSpPr>
        <p:spPr>
          <a:xfrm>
            <a:off x="3718560" y="2279247"/>
            <a:ext cx="3746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Kontinuitet</a:t>
            </a:r>
            <a:br>
              <a:rPr lang="sv-SE" sz="2000" dirty="0"/>
            </a:br>
            <a:r>
              <a:rPr lang="sv-SE" sz="2000" b="1" dirty="0"/>
              <a:t>En såransvarig (</a:t>
            </a:r>
            <a:r>
              <a:rPr lang="sv-SE" sz="2000" b="1" dirty="0" err="1"/>
              <a:t>dsk</a:t>
            </a:r>
            <a:r>
              <a:rPr lang="sv-SE" sz="2000" b="1" dirty="0"/>
              <a:t>, </a:t>
            </a:r>
            <a:r>
              <a:rPr lang="sv-SE" sz="2000" b="1" dirty="0" err="1"/>
              <a:t>usk</a:t>
            </a:r>
            <a:r>
              <a:rPr lang="sv-SE" sz="2000" b="1" dirty="0"/>
              <a:t>, </a:t>
            </a:r>
            <a:r>
              <a:rPr lang="sv-SE" sz="2000" b="1" dirty="0" err="1"/>
              <a:t>ssk</a:t>
            </a:r>
            <a:r>
              <a:rPr lang="sv-SE" sz="2000" b="1" dirty="0"/>
              <a:t>)</a:t>
            </a:r>
            <a:br>
              <a:rPr lang="sv-SE" sz="2000" b="1" dirty="0"/>
            </a:br>
            <a:r>
              <a:rPr lang="sv-SE" sz="2000" dirty="0"/>
              <a:t>Läkarmedverkan</a:t>
            </a:r>
          </a:p>
        </p:txBody>
      </p:sp>
    </p:spTree>
    <p:extLst>
      <p:ext uri="{BB962C8B-B14F-4D97-AF65-F5344CB8AC3E}">
        <p14:creationId xmlns:p14="http://schemas.microsoft.com/office/powerpoint/2010/main" val="5436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3787C1-7950-AD58-F100-B9A75996E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2894" y="1392555"/>
            <a:ext cx="4543425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4000" b="1" dirty="0">
                <a:solidFill>
                  <a:srgbClr val="EBEBEB"/>
                </a:solidFill>
              </a:rPr>
              <a:t>Frågor om komplikationen infektion?</a:t>
            </a:r>
            <a:endParaRPr lang="sv-SE" sz="2000" dirty="0">
              <a:solidFill>
                <a:srgbClr val="EBEBEB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14E2FF-BBAF-5044-6EFA-19BCB46E2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2" r="1" b="450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48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1574890" y="3198223"/>
            <a:ext cx="83058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sv-SE" sz="4800" b="1" dirty="0"/>
              <a:t>Nationella Sårläkningsdagen</a:t>
            </a:r>
            <a:endParaRPr sz="4800" b="1"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1350918" y="427486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sv-SE" sz="3600" b="1" dirty="0"/>
              <a:t>9 februari 2024</a:t>
            </a:r>
            <a:endParaRPr sz="3600" b="1" dirty="0"/>
          </a:p>
          <a:p>
            <a:pPr marL="0" indent="0">
              <a:spcBef>
                <a:spcPts val="0"/>
              </a:spcBef>
              <a:buSzPts val="3600"/>
            </a:pPr>
            <a:r>
              <a:rPr lang="sv-SE" sz="2800" b="1" dirty="0" err="1"/>
              <a:t>kl</a:t>
            </a:r>
            <a:r>
              <a:rPr lang="sv-SE" sz="2800" b="1" dirty="0"/>
              <a:t> 10-14</a:t>
            </a:r>
            <a:endParaRPr sz="2800" b="1" dirty="0"/>
          </a:p>
          <a:p>
            <a:pPr marL="0" indent="0"/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D1C4AC-B14B-43E1-B1CD-CF9E207F6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B95EFEE-0BDD-4D55-BB25-59ECC0596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Bild 1" descr="8C0412B2-FCE6-4BF4-B7AE-6571CDC959B4">
            <a:extLst>
              <a:ext uri="{FF2B5EF4-FFF2-40B4-BE49-F238E27FC236}">
                <a16:creationId xmlns:a16="http://schemas.microsoft.com/office/drawing/2014/main" id="{A69A3EB2-155B-4081-8BE8-D7DD715C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järna: 7 punkter 3">
            <a:extLst>
              <a:ext uri="{FF2B5EF4-FFF2-40B4-BE49-F238E27FC236}">
                <a16:creationId xmlns:a16="http://schemas.microsoft.com/office/drawing/2014/main" id="{B54D8ED5-3537-4F4C-ADEA-24F8CCCB8B88}"/>
              </a:ext>
            </a:extLst>
          </p:cNvPr>
          <p:cNvSpPr/>
          <p:nvPr/>
        </p:nvSpPr>
        <p:spPr>
          <a:xfrm>
            <a:off x="8387866" y="440570"/>
            <a:ext cx="3539974" cy="2941163"/>
          </a:xfrm>
          <a:prstGeom prst="star7">
            <a:avLst/>
          </a:prstGeom>
          <a:solidFill>
            <a:srgbClr val="80445B"/>
          </a:solidFill>
          <a:ln w="53975">
            <a:solidFill>
              <a:srgbClr val="BB6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BB65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9:e februari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BB65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 10-14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BB65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471A7F2-47E5-4B9D-A3D0-00675CDB0B02}"/>
              </a:ext>
            </a:extLst>
          </p:cNvPr>
          <p:cNvSpPr txBox="1"/>
          <p:nvPr/>
        </p:nvSpPr>
        <p:spPr>
          <a:xfrm>
            <a:off x="416560" y="2408724"/>
            <a:ext cx="56794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Välkomsttal: Hanna Wickström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RiksSår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Maria Boström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Patientens resa och livskvalitet: Rut Öien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Röster om vårdförloppen: Rut Öien, Magnus Löndahl,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Lena Blomgren, Ulf Hedin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Sårwebben: Alexandra </a:t>
            </a: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Forssgren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 till dig med svårläkt sår (1177): Rut Öien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DD9C64E-795E-4E81-9B1A-908AB4F4962B}"/>
              </a:ext>
            </a:extLst>
          </p:cNvPr>
          <p:cNvSpPr txBox="1"/>
          <p:nvPr/>
        </p:nvSpPr>
        <p:spPr>
          <a:xfrm>
            <a:off x="5384800" y="2847222"/>
            <a:ext cx="62788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Kompression - avgörande för sårläkning: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Lill-Marie Persson, </a:t>
            </a:r>
            <a:r>
              <a:rPr lang="sv-SE" sz="1600" b="1" dirty="0">
                <a:solidFill>
                  <a:prstClr val="black"/>
                </a:solidFill>
                <a:latin typeface="Calibri" panose="020F0502020204030204"/>
              </a:rPr>
              <a:t>Nina Åkesson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Sårsjuksköterskor i Sverige (</a:t>
            </a: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SSiS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Helene Andersson, Susanne Dufva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 för läkning: Christina Monsen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Alert: Josephine Garpsäter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Goda exempel på såromhändertagande i Sverige: Linda Jervidal och Christina Monsen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Avslutningstal: Hanna Wickström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C233673-CA2B-49D8-A10B-D8D5E8D2C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19" y="855906"/>
            <a:ext cx="2178162" cy="889046"/>
          </a:xfrm>
          <a:prstGeom prst="rect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5771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52980-C361-E667-73F9-C2C01D0D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42131" cy="1400530"/>
          </a:xfrm>
        </p:spPr>
        <p:txBody>
          <a:bodyPr/>
          <a:lstStyle/>
          <a:p>
            <a:r>
              <a:rPr lang="sv-SE" dirty="0"/>
              <a:t>RiksSårs e-</a:t>
            </a:r>
            <a:r>
              <a:rPr lang="sv-SE" dirty="0" err="1"/>
              <a:t>learning</a:t>
            </a:r>
            <a:r>
              <a:rPr lang="sv-SE" dirty="0"/>
              <a:t>/digitala utbildning </a:t>
            </a:r>
            <a:br>
              <a:rPr lang="sv-SE" dirty="0"/>
            </a:b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4A338E-B8D2-FB83-7B64-B4812563C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10142131" cy="2204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RiksSår bygger en digital sårutbildning som följer de personcentrerade och sammanhållna vårdförloppen för patientgruppen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Utbildningen vänder sig till </a:t>
            </a:r>
            <a:r>
              <a:rPr lang="sv-SE" dirty="0" err="1"/>
              <a:t>RiksSårsanvändare</a:t>
            </a:r>
            <a:r>
              <a:rPr lang="sv-SE" dirty="0"/>
              <a:t>/vårdpersonal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Tillgänglig via RiksSårs hemsida innan årets slut…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Håll utkik efter releasedatum!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0726A3D-1A57-DD8A-DAB7-AB554F8D1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062" y="3692212"/>
            <a:ext cx="5362575" cy="292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29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5F4DC5-1071-E355-631D-FAE9EAA4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RiksSårs Facebookgrupp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B15CDC-0E9D-4D39-7356-7FD9EDAA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3275741" cy="12439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RiksSår kvalitetsregister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hlinkClick r:id="rId2"/>
              </a:rPr>
              <a:t>Facebook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6BDB06-CF34-D813-105A-D7F7F6804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6" t="7473" r="15839"/>
          <a:stretch/>
        </p:blipFill>
        <p:spPr>
          <a:xfrm>
            <a:off x="3020818" y="2674895"/>
            <a:ext cx="6648374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49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3787C1-7950-AD58-F100-B9A75996E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2894" y="1392555"/>
            <a:ext cx="4543425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4000" b="1" dirty="0">
                <a:solidFill>
                  <a:srgbClr val="EBEBEB"/>
                </a:solidFill>
              </a:rPr>
              <a:t>God Jul &amp; </a:t>
            </a:r>
            <a:br>
              <a:rPr lang="sv-SE" sz="4000" b="1" dirty="0">
                <a:solidFill>
                  <a:srgbClr val="EBEBEB"/>
                </a:solidFill>
              </a:rPr>
            </a:br>
            <a:r>
              <a:rPr lang="sv-SE" sz="4000" b="1" dirty="0">
                <a:solidFill>
                  <a:srgbClr val="EBEBEB"/>
                </a:solidFill>
              </a:rPr>
              <a:t>Gott Nytt År</a:t>
            </a:r>
            <a:br>
              <a:rPr lang="sv-SE" sz="4000" b="1" dirty="0">
                <a:solidFill>
                  <a:srgbClr val="EBEBEB"/>
                </a:solidFill>
              </a:rPr>
            </a:br>
            <a:br>
              <a:rPr lang="sv-SE" sz="4000" b="1" dirty="0">
                <a:solidFill>
                  <a:srgbClr val="EBEBEB"/>
                </a:solidFill>
              </a:rPr>
            </a:br>
            <a:r>
              <a:rPr lang="sv-SE" sz="2400" b="1" dirty="0">
                <a:solidFill>
                  <a:srgbClr val="EBEBEB"/>
                </a:solidFill>
              </a:rPr>
              <a:t>Från RiksSårs AU</a:t>
            </a:r>
            <a:endParaRPr lang="sv-SE" sz="2400" dirty="0">
              <a:solidFill>
                <a:srgbClr val="EBEBEB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14E2FF-BBAF-5044-6EFA-19BCB46E2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2" r="1" b="450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09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50E87D-ED86-3346-DF54-467017E9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4600" dirty="0"/>
              <a:t>Definitioner av bakterieväxt i sår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B78CC8-8427-2DC7-A5B0-EB8A6BDE3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943004" cy="411917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1800" b="1" dirty="0"/>
              <a:t>Kolonisation</a:t>
            </a:r>
            <a:r>
              <a:rPr lang="sv-SE" sz="1800" dirty="0"/>
              <a:t>			Bakterier har etablerat sig i såret men 						orsakar inget inflammatoriskt svar</a:t>
            </a:r>
          </a:p>
          <a:p>
            <a:pPr marL="0" indent="0">
              <a:buNone/>
            </a:pPr>
            <a:r>
              <a:rPr lang="sv-SE" sz="1800" b="1" dirty="0"/>
              <a:t>Kontamination</a:t>
            </a:r>
            <a:r>
              <a:rPr lang="sv-SE" sz="1800" dirty="0"/>
              <a:t>		Förorening av vanligtvis hud- eller 							tarmbakterier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Lokal sårinfektion</a:t>
            </a:r>
            <a:r>
              <a:rPr lang="sv-SE" sz="1800" dirty="0"/>
              <a:t>		Bakterierna finns djupare ner i sårbotten 					och i vävnaden närmast såret. 							Immunsystemet mobiliseras och lokala 						tecken på sårinfektion kan uppkomma </a:t>
            </a:r>
          </a:p>
          <a:p>
            <a:pPr marL="0" indent="0">
              <a:buNone/>
            </a:pPr>
            <a:r>
              <a:rPr lang="sv-SE" sz="1800" b="1" dirty="0"/>
              <a:t>Manifest infektion</a:t>
            </a:r>
            <a:r>
              <a:rPr lang="sv-SE" sz="1800" dirty="0"/>
              <a:t>	Bakterierna har invaderat vävnaden och 					sprider sig utanför </a:t>
            </a:r>
            <a:r>
              <a:rPr lang="sv-SE" sz="1800" dirty="0" err="1"/>
              <a:t>sårområdet</a:t>
            </a:r>
            <a:r>
              <a:rPr lang="sv-SE" sz="1800" dirty="0"/>
              <a:t> och ger 						upphov till kliniska tecken på infektion. 						Infektionstecknen kan var diskreta hos 						immunnedsatta och vid diabetes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0DFAB2-7A67-B901-A4D9-75DD0E47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" r="41" b="-3"/>
          <a:stretch/>
        </p:blipFill>
        <p:spPr>
          <a:xfrm>
            <a:off x="7515497" y="1927498"/>
            <a:ext cx="4101225" cy="42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3738F3-1968-80A1-F91A-D8F496D6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Tecken på bakterieinfektion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FBCA68-EC38-104B-2C16-5D04DFDCB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Rodnad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Svullnad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Tilltagande smärta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Ökad sårsekretion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Värmeökning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Feber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Ett eller flera tecken kan tala för infektion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C3F44C8-A3AB-AA35-6CE5-FBFFF97F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9" y="1853248"/>
            <a:ext cx="2734653" cy="36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030CBA-43A5-31A8-00E1-6EC5F97C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400" dirty="0"/>
              <a:t>Vissa av dessa symtom kan även finnas vid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6B3F92-650C-C19B-1613-499E73F09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31" y="1836078"/>
            <a:ext cx="5906107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Ödem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err="1"/>
              <a:t>Dermatit</a:t>
            </a:r>
            <a:r>
              <a:rPr lang="sv-SE" dirty="0"/>
              <a:t> på grund av läckage av sårsekret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Vaskulit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Eksem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err="1"/>
              <a:t>Lipodermatoskleros</a:t>
            </a: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Ischemi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err="1"/>
              <a:t>Osteoartropati</a:t>
            </a:r>
            <a:r>
              <a:rPr lang="sv-SE" dirty="0"/>
              <a:t> hos patienter med diabetes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Jästsvampsinfektion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Atrophie blanche</a:t>
            </a:r>
          </a:p>
        </p:txBody>
      </p:sp>
    </p:spTree>
    <p:extLst>
      <p:ext uri="{BB962C8B-B14F-4D97-AF65-F5344CB8AC3E}">
        <p14:creationId xmlns:p14="http://schemas.microsoft.com/office/powerpoint/2010/main" val="288796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5337E-08C8-F822-6B53-0BA73B6A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Fall nr 1</a:t>
            </a:r>
            <a:br>
              <a:rPr lang="sv-SE" dirty="0"/>
            </a:br>
            <a:r>
              <a:rPr lang="sv-SE" sz="3600" dirty="0"/>
              <a:t>Vad är detta och vad ska man göra?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097F19A-43E4-4B11-94FC-97BCEC43ED36}"/>
              </a:ext>
            </a:extLst>
          </p:cNvPr>
          <p:cNvSpPr txBox="1"/>
          <p:nvPr/>
        </p:nvSpPr>
        <p:spPr>
          <a:xfrm>
            <a:off x="7142639" y="2326732"/>
            <a:ext cx="25699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Symtom</a:t>
            </a:r>
            <a:r>
              <a:rPr lang="sv-SE" dirty="0"/>
              <a:t>: </a:t>
            </a:r>
          </a:p>
          <a:p>
            <a:r>
              <a:rPr lang="sv-SE" dirty="0"/>
              <a:t>Lätt rodnad</a:t>
            </a:r>
          </a:p>
          <a:p>
            <a:r>
              <a:rPr lang="sv-SE" dirty="0"/>
              <a:t>Ödem</a:t>
            </a:r>
          </a:p>
          <a:p>
            <a:r>
              <a:rPr lang="sv-SE" dirty="0"/>
              <a:t>Fördröjd sårläkning</a:t>
            </a:r>
          </a:p>
          <a:p>
            <a:r>
              <a:rPr lang="sv-SE" dirty="0"/>
              <a:t>Smärta oförändrad</a:t>
            </a:r>
          </a:p>
          <a:p>
            <a:r>
              <a:rPr lang="sv-SE" dirty="0"/>
              <a:t>Vätskar måttligt-rikligt</a:t>
            </a:r>
          </a:p>
          <a:p>
            <a:r>
              <a:rPr lang="sv-SE" dirty="0"/>
              <a:t>Palp pulsar perifert</a:t>
            </a:r>
          </a:p>
          <a:p>
            <a:r>
              <a:rPr lang="sv-SE" dirty="0"/>
              <a:t>ABI 0.7</a:t>
            </a:r>
          </a:p>
          <a:p>
            <a:r>
              <a:rPr lang="sv-SE" dirty="0"/>
              <a:t>Temp 36.2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8BE53FB-9E76-F651-FB9B-16DC3D7732E0}"/>
              </a:ext>
            </a:extLst>
          </p:cNvPr>
          <p:cNvSpPr txBox="1"/>
          <p:nvPr/>
        </p:nvSpPr>
        <p:spPr>
          <a:xfrm>
            <a:off x="646111" y="2880730"/>
            <a:ext cx="476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Bild på ett sår med tecken till</a:t>
            </a:r>
          </a:p>
          <a:p>
            <a:r>
              <a:rPr lang="sv-SE" dirty="0"/>
              <a:t>lokal sårinfektion. Sår ovan laterala</a:t>
            </a:r>
          </a:p>
          <a:p>
            <a:r>
              <a:rPr lang="sv-SE" dirty="0" err="1"/>
              <a:t>malleolen</a:t>
            </a:r>
            <a:r>
              <a:rPr lang="sv-SE" dirty="0"/>
              <a:t> hö fot. Fibrinbelagd såryta, lätt</a:t>
            </a:r>
          </a:p>
          <a:p>
            <a:r>
              <a:rPr lang="sv-SE" dirty="0"/>
              <a:t>rodnade sårkanter. Tydligt ödem.</a:t>
            </a:r>
          </a:p>
        </p:txBody>
      </p:sp>
    </p:spTree>
    <p:extLst>
      <p:ext uri="{BB962C8B-B14F-4D97-AF65-F5344CB8AC3E}">
        <p14:creationId xmlns:p14="http://schemas.microsoft.com/office/powerpoint/2010/main" val="3853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5337E-08C8-F822-6B53-0BA73B6A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Fall nr 1</a:t>
            </a:r>
            <a:br>
              <a:rPr lang="sv-SE" dirty="0"/>
            </a:br>
            <a:r>
              <a:rPr lang="sv-SE" dirty="0"/>
              <a:t>Behandling?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9779657-857C-3B45-9520-6B9EFF73FBE3}"/>
              </a:ext>
            </a:extLst>
          </p:cNvPr>
          <p:cNvSpPr txBox="1"/>
          <p:nvPr/>
        </p:nvSpPr>
        <p:spPr>
          <a:xfrm>
            <a:off x="3637947" y="2579902"/>
            <a:ext cx="50690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Behandling</a:t>
            </a:r>
            <a:r>
              <a:rPr lang="sv-SE" dirty="0"/>
              <a:t>: </a:t>
            </a:r>
          </a:p>
          <a:p>
            <a:r>
              <a:rPr lang="sv-SE" dirty="0"/>
              <a:t>Frekvent sårbehandling</a:t>
            </a:r>
          </a:p>
          <a:p>
            <a:r>
              <a:rPr lang="sv-SE" dirty="0" err="1"/>
              <a:t>Debridera</a:t>
            </a:r>
            <a:endParaRPr lang="sv-SE" dirty="0"/>
          </a:p>
          <a:p>
            <a:r>
              <a:rPr lang="sv-SE" dirty="0"/>
              <a:t>Antimikrobiella (och upprensande) förband</a:t>
            </a:r>
          </a:p>
          <a:p>
            <a:r>
              <a:rPr lang="sv-SE" dirty="0"/>
              <a:t>Kompressionslindning, reducerad 25mmHg</a:t>
            </a:r>
          </a:p>
          <a:p>
            <a:r>
              <a:rPr lang="sv-SE" dirty="0"/>
              <a:t>Smärtbehandling</a:t>
            </a:r>
          </a:p>
          <a:p>
            <a:r>
              <a:rPr lang="sv-SE" dirty="0"/>
              <a:t>Ingen antibiotikabehandling</a:t>
            </a:r>
          </a:p>
          <a:p>
            <a:r>
              <a:rPr lang="sv-SE" dirty="0"/>
              <a:t>Tryckavlastning (Trycksår)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133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D5229D-1977-ABC3-CA35-18E688E1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Tecken på lokal sårinfektion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0FE7AC-7138-BB73-9620-B9ED80725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Fördröjd sårläkning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Nytillkommen, ökad eller ändrad smärtbild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Illaluktande sår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Ökad eller ändrad sekretion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Ödem runt såret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Rodnad närmast sårkanten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Brunröd sårbädd eller biofilm</a:t>
            </a:r>
          </a:p>
        </p:txBody>
      </p:sp>
    </p:spTree>
    <p:extLst>
      <p:ext uri="{BB962C8B-B14F-4D97-AF65-F5344CB8AC3E}">
        <p14:creationId xmlns:p14="http://schemas.microsoft.com/office/powerpoint/2010/main" val="622981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DD6705"/>
      </a:lt2>
      <a:accent1>
        <a:srgbClr val="AB65A6"/>
      </a:accent1>
      <a:accent2>
        <a:srgbClr val="ED3F4B"/>
      </a:accent2>
      <a:accent3>
        <a:srgbClr val="FFFFFF"/>
      </a:accent3>
      <a:accent4>
        <a:srgbClr val="404040"/>
      </a:accent4>
      <a:accent5>
        <a:srgbClr val="D2B8D0"/>
      </a:accent5>
      <a:accent6>
        <a:srgbClr val="D73843"/>
      </a:accent6>
      <a:hlink>
        <a:srgbClr val="FAB550"/>
      </a:hlink>
      <a:folHlink>
        <a:srgbClr val="DDDD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1487</TotalTime>
  <Words>1542</Words>
  <Application>Microsoft Office PowerPoint</Application>
  <PresentationFormat>Bredbild</PresentationFormat>
  <Paragraphs>262</Paragraphs>
  <Slides>36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36</vt:i4>
      </vt:variant>
    </vt:vector>
  </HeadingPairs>
  <TitlesOfParts>
    <vt:vector size="48" baseType="lpstr">
      <vt:lpstr>ADLaM Display</vt:lpstr>
      <vt:lpstr>Arial</vt:lpstr>
      <vt:lpstr>Calibri</vt:lpstr>
      <vt:lpstr>Calibri Light</vt:lpstr>
      <vt:lpstr>Century Gothic</vt:lpstr>
      <vt:lpstr>Helvetica Neue</vt:lpstr>
      <vt:lpstr>Raleway</vt:lpstr>
      <vt:lpstr>Wingdings</vt:lpstr>
      <vt:lpstr>Wingdings 3</vt:lpstr>
      <vt:lpstr>Jon</vt:lpstr>
      <vt:lpstr>powerpoint-template-24</vt:lpstr>
      <vt:lpstr>Office-tema</vt:lpstr>
      <vt:lpstr>Komplikationen infektion  Digital fika med RiksSår</vt:lpstr>
      <vt:lpstr>Är det vanligt?</vt:lpstr>
      <vt:lpstr>Riskfaktorer för sårinfektion</vt:lpstr>
      <vt:lpstr>Definitioner av bakterieväxt i sår</vt:lpstr>
      <vt:lpstr>Tecken på bakterieinfektion</vt:lpstr>
      <vt:lpstr>Vissa av dessa symtom kan även finnas vid</vt:lpstr>
      <vt:lpstr>Fall nr 1 Vad är detta och vad ska man göra?</vt:lpstr>
      <vt:lpstr>Fall nr 1 Behandling?</vt:lpstr>
      <vt:lpstr>Tecken på lokal sårinfektion </vt:lpstr>
      <vt:lpstr>Behandling av lokal sårinfektion</vt:lpstr>
      <vt:lpstr>Fall 2 Vad är detta och vad ska man göra? </vt:lpstr>
      <vt:lpstr>Fall 2 Behandling? </vt:lpstr>
      <vt:lpstr>Antibiotika mot pseudomonas?</vt:lpstr>
      <vt:lpstr>Bakterierna bakom</vt:lpstr>
      <vt:lpstr>Varför restriktiv med antibiotika?</vt:lpstr>
      <vt:lpstr>Fall 3 Vad är detta och vad ska man göra?</vt:lpstr>
      <vt:lpstr>Fall 3 Behandling?</vt:lpstr>
      <vt:lpstr>Antibiotikabehandling ska inledas om något av nedanstående finns: </vt:lpstr>
      <vt:lpstr>Antibiotikaval</vt:lpstr>
      <vt:lpstr>Obs!</vt:lpstr>
      <vt:lpstr>PowerPoint-presentation</vt:lpstr>
      <vt:lpstr>Antimikrobiell lokalbehandling</vt:lpstr>
      <vt:lpstr>Era erfarenheter av antimikrobiell lokalbehandling?</vt:lpstr>
      <vt:lpstr>Fall 4 Vad är detta och vad ska man göra?</vt:lpstr>
      <vt:lpstr>Osteit</vt:lpstr>
      <vt:lpstr>Hur gick det för fall 4?</vt:lpstr>
      <vt:lpstr>Sårodling?</vt:lpstr>
      <vt:lpstr>Antibiotikaval vid diabetes</vt:lpstr>
      <vt:lpstr>Akut djup fotinfektion vid diabetes</vt:lpstr>
      <vt:lpstr>Teamarbete!!</vt:lpstr>
      <vt:lpstr>Frågor om komplikationen infektion?</vt:lpstr>
      <vt:lpstr>Nationella Sårläkningsdagen</vt:lpstr>
      <vt:lpstr>PowerPoint-presentation</vt:lpstr>
      <vt:lpstr>RiksSårs e-learning/digitala utbildning  </vt:lpstr>
      <vt:lpstr>RiksSårs Facebookgrupp</vt:lpstr>
      <vt:lpstr>God Jul &amp;  Gott Nytt År  Från RiksSårs 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Är såret infekterat? Digital fika med riksSår 231205</dc:title>
  <dc:creator>Wickström, Hanna</dc:creator>
  <cp:lastModifiedBy>Nordin, Kristina</cp:lastModifiedBy>
  <cp:revision>38</cp:revision>
  <dcterms:created xsi:type="dcterms:W3CDTF">2023-11-06T13:55:16Z</dcterms:created>
  <dcterms:modified xsi:type="dcterms:W3CDTF">2023-12-05T16:16:14Z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ac6341-7359-42b1-877b-46cac6ea067b_Enabled">
    <vt:lpwstr>true</vt:lpwstr>
  </property>
  <property fmtid="{D5CDD505-2E9C-101B-9397-08002B2CF9AE}" pid="3" name="MSIP_Label_fbac6341-7359-42b1-877b-46cac6ea067b_SetDate">
    <vt:lpwstr>2023-11-06T14:07:58Z</vt:lpwstr>
  </property>
  <property fmtid="{D5CDD505-2E9C-101B-9397-08002B2CF9AE}" pid="4" name="MSIP_Label_fbac6341-7359-42b1-877b-46cac6ea067b_Method">
    <vt:lpwstr>Standard</vt:lpwstr>
  </property>
  <property fmtid="{D5CDD505-2E9C-101B-9397-08002B2CF9AE}" pid="5" name="MSIP_Label_fbac6341-7359-42b1-877b-46cac6ea067b_Name">
    <vt:lpwstr>Internt</vt:lpwstr>
  </property>
  <property fmtid="{D5CDD505-2E9C-101B-9397-08002B2CF9AE}" pid="6" name="MSIP_Label_fbac6341-7359-42b1-877b-46cac6ea067b_SiteId">
    <vt:lpwstr>b864d79d-1d58-48a3-b396-10684dbf5445</vt:lpwstr>
  </property>
  <property fmtid="{D5CDD505-2E9C-101B-9397-08002B2CF9AE}" pid="7" name="MSIP_Label_fbac6341-7359-42b1-877b-46cac6ea067b_ActionId">
    <vt:lpwstr>8181f025-01e4-4dcc-bb58-f9d0d87bb842</vt:lpwstr>
  </property>
  <property fmtid="{D5CDD505-2E9C-101B-9397-08002B2CF9AE}" pid="8" name="MSIP_Label_fbac6341-7359-42b1-877b-46cac6ea067b_ContentBits">
    <vt:lpwstr>0</vt:lpwstr>
  </property>
</Properties>
</file>