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3" r:id="rId4"/>
    <p:sldId id="307" r:id="rId5"/>
    <p:sldId id="315" r:id="rId6"/>
    <p:sldId id="316" r:id="rId7"/>
    <p:sldId id="321" r:id="rId8"/>
    <p:sldId id="322" r:id="rId9"/>
    <p:sldId id="323" r:id="rId10"/>
    <p:sldId id="308" r:id="rId11"/>
    <p:sldId id="304" r:id="rId12"/>
    <p:sldId id="313" r:id="rId13"/>
    <p:sldId id="311" r:id="rId14"/>
    <p:sldId id="317" r:id="rId15"/>
    <p:sldId id="320" r:id="rId16"/>
    <p:sldId id="314" r:id="rId17"/>
    <p:sldId id="299" r:id="rId18"/>
    <p:sldId id="318" r:id="rId19"/>
    <p:sldId id="31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14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92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05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76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28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99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668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20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9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68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24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06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03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45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17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8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40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34AA9B-4016-4666-B8F2-C72C13DB434A}" type="datetimeFigureOut">
              <a:rPr lang="sv-SE" smtClean="0"/>
              <a:t>2024-10-18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D20D38-7797-4985-AF73-5365ECB1E6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287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1D0D4-2D21-4029-A1A9-C4F4B4A75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1995064"/>
            <a:ext cx="9440034" cy="1828801"/>
          </a:xfrm>
        </p:spPr>
        <p:txBody>
          <a:bodyPr>
            <a:noAutofit/>
          </a:bodyPr>
          <a:lstStyle/>
          <a:p>
            <a:r>
              <a:rPr lang="sv-SE" sz="9000" b="1" dirty="0">
                <a:solidFill>
                  <a:srgbClr val="FFC000"/>
                </a:solidFill>
              </a:rPr>
              <a:t>”Lagom” vård??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46E5D7A-E788-4029-8126-34ABF00111F9}"/>
              </a:ext>
            </a:extLst>
          </p:cNvPr>
          <p:cNvSpPr txBox="1">
            <a:spLocks/>
          </p:cNvSpPr>
          <p:nvPr/>
        </p:nvSpPr>
        <p:spPr>
          <a:xfrm>
            <a:off x="1901916" y="4521448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v-SE" sz="3500" dirty="0"/>
              <a:t>Joar Björk</a:t>
            </a:r>
          </a:p>
          <a:p>
            <a:pPr algn="r"/>
            <a:r>
              <a:rPr lang="sv-SE" sz="3500" dirty="0"/>
              <a:t>15 okt 2024</a:t>
            </a:r>
          </a:p>
        </p:txBody>
      </p:sp>
    </p:spTree>
    <p:extLst>
      <p:ext uri="{BB962C8B-B14F-4D97-AF65-F5344CB8AC3E}">
        <p14:creationId xmlns:p14="http://schemas.microsoft.com/office/powerpoint/2010/main" val="221133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2C8A99AD-9FF5-4485-BD2E-B0701C93DA59}"/>
              </a:ext>
            </a:extLst>
          </p:cNvPr>
          <p:cNvSpPr>
            <a:spLocks noChangeAspect="1"/>
          </p:cNvSpPr>
          <p:nvPr/>
        </p:nvSpPr>
        <p:spPr>
          <a:xfrm>
            <a:off x="4836709" y="2350541"/>
            <a:ext cx="2518581" cy="252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Lagom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71724F1-BE92-4D96-B234-4D9AD174E485}"/>
              </a:ext>
            </a:extLst>
          </p:cNvPr>
          <p:cNvSpPr>
            <a:spLocks noChangeAspect="1"/>
          </p:cNvSpPr>
          <p:nvPr/>
        </p:nvSpPr>
        <p:spPr>
          <a:xfrm>
            <a:off x="8181222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726C902-51EA-44A5-A2BA-4007F69ABB65}"/>
              </a:ext>
            </a:extLst>
          </p:cNvPr>
          <p:cNvSpPr>
            <a:spLocks noChangeAspect="1"/>
          </p:cNvSpPr>
          <p:nvPr/>
        </p:nvSpPr>
        <p:spPr>
          <a:xfrm>
            <a:off x="1896965" y="2562459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lite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781C99E-A160-47DD-817E-575AF934CAB4}"/>
              </a:ext>
            </a:extLst>
          </p:cNvPr>
          <p:cNvSpPr>
            <a:spLocks noChangeAspect="1"/>
          </p:cNvSpPr>
          <p:nvPr/>
        </p:nvSpPr>
        <p:spPr>
          <a:xfrm>
            <a:off x="2660714" y="1121640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Vår okunskap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651479FE-8AD2-4D26-BA44-AA5E3D1FCA77}"/>
              </a:ext>
            </a:extLst>
          </p:cNvPr>
          <p:cNvSpPr>
            <a:spLocks noChangeAspect="1"/>
          </p:cNvSpPr>
          <p:nvPr/>
        </p:nvSpPr>
        <p:spPr>
          <a:xfrm>
            <a:off x="666997" y="1988181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Patientens okunskap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EBD29035-A493-4586-AA14-4024224A6947}"/>
              </a:ext>
            </a:extLst>
          </p:cNvPr>
          <p:cNvSpPr>
            <a:spLocks noChangeAspect="1"/>
          </p:cNvSpPr>
          <p:nvPr/>
        </p:nvSpPr>
        <p:spPr>
          <a:xfrm>
            <a:off x="725974" y="4042285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Vår ovilja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A28A8116-1BF3-4974-818E-E076242080BB}"/>
              </a:ext>
            </a:extLst>
          </p:cNvPr>
          <p:cNvSpPr>
            <a:spLocks noChangeAspect="1"/>
          </p:cNvSpPr>
          <p:nvPr/>
        </p:nvSpPr>
        <p:spPr>
          <a:xfrm>
            <a:off x="2787393" y="4690560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Stress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D27E7EF-5E7B-417E-9691-2553FE2F9AD3}"/>
              </a:ext>
            </a:extLst>
          </p:cNvPr>
          <p:cNvSpPr>
            <a:spLocks noChangeAspect="1"/>
          </p:cNvSpPr>
          <p:nvPr/>
        </p:nvSpPr>
        <p:spPr>
          <a:xfrm>
            <a:off x="7964606" y="1089722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Vår hjälp-</a:t>
            </a:r>
            <a:r>
              <a:rPr lang="sv-SE" dirty="0" err="1"/>
              <a:t>nödighet</a:t>
            </a:r>
            <a:r>
              <a:rPr lang="sv-SE" dirty="0"/>
              <a:t> 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9CD7EB8B-60BC-4BE7-8A44-004D2194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970450"/>
          </a:xfrm>
        </p:spPr>
        <p:txBody>
          <a:bodyPr>
            <a:normAutofit/>
          </a:bodyPr>
          <a:lstStyle/>
          <a:p>
            <a:r>
              <a:rPr lang="sv-SE" sz="5500" dirty="0">
                <a:solidFill>
                  <a:srgbClr val="FFC000"/>
                </a:solidFill>
              </a:rPr>
              <a:t>Varför – det som för bort från lagom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96EE7E4A-CA45-45A2-A59F-2EAC08A45EE1}"/>
              </a:ext>
            </a:extLst>
          </p:cNvPr>
          <p:cNvSpPr>
            <a:spLocks noChangeAspect="1"/>
          </p:cNvSpPr>
          <p:nvPr/>
        </p:nvSpPr>
        <p:spPr>
          <a:xfrm>
            <a:off x="10319700" y="4004000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Vår okunskap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535435A3-E661-43DD-8CFD-1F8424211632}"/>
              </a:ext>
            </a:extLst>
          </p:cNvPr>
          <p:cNvSpPr>
            <a:spLocks noChangeAspect="1"/>
          </p:cNvSpPr>
          <p:nvPr/>
        </p:nvSpPr>
        <p:spPr>
          <a:xfrm>
            <a:off x="8325983" y="4870541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Patientens okunskap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2018B1A2-C29D-4342-BFE9-85F2D0ADDA8D}"/>
              </a:ext>
            </a:extLst>
          </p:cNvPr>
          <p:cNvSpPr>
            <a:spLocks noChangeAspect="1"/>
          </p:cNvSpPr>
          <p:nvPr/>
        </p:nvSpPr>
        <p:spPr>
          <a:xfrm>
            <a:off x="10061747" y="1776263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Vår hemma-blindhet</a:t>
            </a: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7694D374-0B42-4F1E-9082-D7069C79693F}"/>
              </a:ext>
            </a:extLst>
          </p:cNvPr>
          <p:cNvCxnSpPr>
            <a:stCxn id="4" idx="2"/>
            <a:endCxn id="6" idx="6"/>
          </p:cNvCxnSpPr>
          <p:nvPr/>
        </p:nvCxnSpPr>
        <p:spPr>
          <a:xfrm flipH="1">
            <a:off x="4055746" y="3610541"/>
            <a:ext cx="780963" cy="31918"/>
          </a:xfrm>
          <a:prstGeom prst="straightConnector1">
            <a:avLst/>
          </a:prstGeom>
          <a:ln w="762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4B10EED1-133E-407B-9C2C-9B1985CA1D37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355290" y="3610541"/>
            <a:ext cx="825932" cy="0"/>
          </a:xfrm>
          <a:prstGeom prst="straightConnector1">
            <a:avLst/>
          </a:prstGeom>
          <a:ln w="76200">
            <a:solidFill>
              <a:srgbClr val="FFC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54014"/>
            <a:ext cx="10353762" cy="970450"/>
          </a:xfrm>
        </p:spPr>
        <p:txBody>
          <a:bodyPr>
            <a:normAutofit/>
          </a:bodyPr>
          <a:lstStyle/>
          <a:p>
            <a:r>
              <a:rPr lang="sv-SE" sz="5500" dirty="0">
                <a:solidFill>
                  <a:srgbClr val="FFC000"/>
                </a:solidFill>
              </a:rPr>
              <a:t>Vad leder ER bort från lagom?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109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etiken?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6572C2-34DB-45A5-8CEA-2D135037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645414" cy="5125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v-SE" sz="2400" i="1" dirty="0"/>
              <a:t>Kompetens</a:t>
            </a:r>
            <a:r>
              <a:rPr lang="sv-SE" sz="2400" dirty="0"/>
              <a:t> som motvikt mot okunskap (skydd mot under- och överbehandling)</a:t>
            </a:r>
          </a:p>
          <a:p>
            <a:pPr marL="36900" indent="0">
              <a:buNone/>
            </a:pPr>
            <a:r>
              <a:rPr lang="sv-SE" sz="2400" i="1" dirty="0"/>
              <a:t>Professionalism</a:t>
            </a:r>
            <a:r>
              <a:rPr lang="sv-SE" sz="2400" dirty="0"/>
              <a:t> som motvikt mot ovilja och hjälpnödighet (dito)</a:t>
            </a:r>
          </a:p>
          <a:p>
            <a:pPr marL="36900" indent="0">
              <a:buNone/>
            </a:pPr>
            <a:r>
              <a:rPr lang="sv-SE" sz="2400" i="1" dirty="0"/>
              <a:t>Självreflektion</a:t>
            </a:r>
            <a:r>
              <a:rPr lang="sv-SE" sz="2400" dirty="0"/>
              <a:t> som motvikt mot hjälpnödighet</a:t>
            </a:r>
          </a:p>
          <a:p>
            <a:pPr marL="36900" indent="0">
              <a:buNone/>
            </a:pPr>
            <a:r>
              <a:rPr lang="sv-SE" sz="2400" i="1" dirty="0"/>
              <a:t>Goda samtal med patienten </a:t>
            </a:r>
            <a:r>
              <a:rPr lang="sv-SE" sz="2400" dirty="0"/>
              <a:t>även om framtiden, samt </a:t>
            </a:r>
            <a:r>
              <a:rPr lang="sv-SE" sz="2400" i="1" dirty="0"/>
              <a:t>dokumenterade och planerade behandlingsbegränsningar,</a:t>
            </a:r>
            <a:r>
              <a:rPr lang="sv-SE" sz="2400" dirty="0"/>
              <a:t> som motvikt mot behandling mot patientens vilja</a:t>
            </a:r>
          </a:p>
          <a:p>
            <a:pPr marL="36900" indent="0">
              <a:buNone/>
            </a:pPr>
            <a:r>
              <a:rPr lang="sv-SE" sz="2400" dirty="0"/>
              <a:t> </a:t>
            </a:r>
          </a:p>
          <a:p>
            <a:pPr marL="36900" indent="0">
              <a:buNone/>
            </a:pPr>
            <a:r>
              <a:rPr lang="sv-SE" sz="2400" dirty="0"/>
              <a:t>”Lagom” är extremt personlighetsnära – svårt att själv problematisera…?!</a:t>
            </a:r>
          </a:p>
          <a:p>
            <a:pPr marL="36900" indent="0">
              <a:buNone/>
            </a:pPr>
            <a:endParaRPr lang="sv-SE" sz="2400" dirty="0"/>
          </a:p>
          <a:p>
            <a:pPr marL="36900" indent="0">
              <a:buNone/>
            </a:pPr>
            <a:r>
              <a:rPr lang="sv-SE" sz="2400" dirty="0">
                <a:sym typeface="Wingdings" panose="05000000000000000000" pitchFamily="2" charset="2"/>
              </a:rPr>
              <a:t> </a:t>
            </a:r>
            <a:r>
              <a:rPr lang="sv-SE" sz="2400" i="1" dirty="0"/>
              <a:t>Samtal med andra</a:t>
            </a:r>
            <a:r>
              <a:rPr lang="sv-SE" sz="2400" dirty="0"/>
              <a:t> som motvikt mot tunnelseende!!</a:t>
            </a:r>
          </a:p>
        </p:txBody>
      </p:sp>
    </p:spTree>
    <p:extLst>
      <p:ext uri="{BB962C8B-B14F-4D97-AF65-F5344CB8AC3E}">
        <p14:creationId xmlns:p14="http://schemas.microsoft.com/office/powerpoint/2010/main" val="40292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etiken (forts)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6572C2-34DB-45A5-8CEA-2D135037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v-SE" sz="2400" dirty="0"/>
              <a:t>Viss hjälp ur prioriteringsverktygslådan:</a:t>
            </a:r>
          </a:p>
          <a:p>
            <a:pPr marL="36900" indent="0">
              <a:buNone/>
            </a:pPr>
            <a:r>
              <a:rPr lang="sv-SE" sz="2400" dirty="0"/>
              <a:t>Prioriteringsplattformen: </a:t>
            </a:r>
            <a:br>
              <a:rPr lang="sv-SE" sz="2400" dirty="0"/>
            </a:br>
            <a:r>
              <a:rPr lang="sv-SE" sz="2400" dirty="0"/>
              <a:t>Människovärdesprincipen</a:t>
            </a:r>
            <a:r>
              <a:rPr lang="sv-SE" sz="2400" dirty="0">
                <a:sym typeface="Wingdings" panose="05000000000000000000" pitchFamily="2" charset="2"/>
              </a:rPr>
              <a:t> Behovs &amp; Solidaritetsprincipen  </a:t>
            </a:r>
            <a:r>
              <a:rPr lang="sv-SE" sz="2400" dirty="0" err="1">
                <a:sym typeface="Wingdings" panose="05000000000000000000" pitchFamily="2" charset="2"/>
              </a:rPr>
              <a:t>Kostn</a:t>
            </a:r>
            <a:r>
              <a:rPr lang="sv-SE" sz="2400" dirty="0">
                <a:sym typeface="Wingdings" panose="05000000000000000000" pitchFamily="2" charset="2"/>
              </a:rPr>
              <a:t>. </a:t>
            </a:r>
            <a:r>
              <a:rPr lang="sv-SE" sz="2400" dirty="0" err="1">
                <a:sym typeface="Wingdings" panose="05000000000000000000" pitchFamily="2" charset="2"/>
              </a:rPr>
              <a:t>princ</a:t>
            </a:r>
            <a:r>
              <a:rPr lang="sv-SE" sz="2400" dirty="0">
                <a:sym typeface="Wingdings" panose="05000000000000000000" pitchFamily="2" charset="2"/>
              </a:rPr>
              <a:t>.</a:t>
            </a:r>
          </a:p>
          <a:p>
            <a:pPr marL="36900" indent="0">
              <a:buNone/>
            </a:pPr>
            <a:r>
              <a:rPr lang="sv-SE" sz="2400" dirty="0"/>
              <a:t>Nationella modellen för öppna prioriteringar: </a:t>
            </a:r>
            <a:br>
              <a:rPr lang="sv-SE" sz="2400" dirty="0"/>
            </a:br>
            <a:r>
              <a:rPr lang="sv-SE" sz="2400" dirty="0"/>
              <a:t>Behovsanalys: Tillstånds-åtgärdspar (dvs hur illa är det innan, hur bra kan det bli efter) </a:t>
            </a:r>
          </a:p>
          <a:p>
            <a:pPr marL="36900" indent="0">
              <a:buNone/>
            </a:pPr>
            <a:r>
              <a:rPr lang="sv-SE" sz="2400" dirty="0"/>
              <a:t>Svår, svårare, svårast:</a:t>
            </a:r>
            <a:br>
              <a:rPr lang="sv-SE" sz="2400" dirty="0"/>
            </a:br>
            <a:r>
              <a:rPr lang="sv-SE" sz="2400" dirty="0"/>
              <a:t>Dimensioner av behov (och nytta) (se nästa sida)   </a:t>
            </a:r>
          </a:p>
          <a:p>
            <a:pPr marL="36900" indent="0">
              <a:buNone/>
            </a:pPr>
            <a:r>
              <a:rPr lang="sv-SE" sz="2400" dirty="0"/>
              <a:t>Jämför med andra interventioner inom ditt </a:t>
            </a:r>
            <a:r>
              <a:rPr lang="sv-SE" sz="2400" i="1" dirty="0"/>
              <a:t>och andras områden</a:t>
            </a:r>
            <a:r>
              <a:rPr lang="sv-SE" sz="2400" dirty="0"/>
              <a:t> (samt kostnaden för åtgärden – vi accepterar högre kostnad vid större behov)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B2C0C1EA-EF58-4D5C-A830-573C488157FF}"/>
              </a:ext>
            </a:extLst>
          </p:cNvPr>
          <p:cNvSpPr/>
          <p:nvPr/>
        </p:nvSpPr>
        <p:spPr>
          <a:xfrm>
            <a:off x="4601817" y="2445026"/>
            <a:ext cx="4184374" cy="815009"/>
          </a:xfrm>
          <a:custGeom>
            <a:avLst/>
            <a:gdLst>
              <a:gd name="connsiteX0" fmla="*/ 4104861 w 4184374"/>
              <a:gd name="connsiteY0" fmla="*/ 248478 h 815009"/>
              <a:gd name="connsiteX1" fmla="*/ 3806687 w 4184374"/>
              <a:gd name="connsiteY1" fmla="*/ 218661 h 815009"/>
              <a:gd name="connsiteX2" fmla="*/ 3727174 w 4184374"/>
              <a:gd name="connsiteY2" fmla="*/ 168965 h 815009"/>
              <a:gd name="connsiteX3" fmla="*/ 3488635 w 4184374"/>
              <a:gd name="connsiteY3" fmla="*/ 79513 h 815009"/>
              <a:gd name="connsiteX4" fmla="*/ 3359426 w 4184374"/>
              <a:gd name="connsiteY4" fmla="*/ 69574 h 815009"/>
              <a:gd name="connsiteX5" fmla="*/ 3120887 w 4184374"/>
              <a:gd name="connsiteY5" fmla="*/ 9939 h 815009"/>
              <a:gd name="connsiteX6" fmla="*/ 3041374 w 4184374"/>
              <a:gd name="connsiteY6" fmla="*/ 0 h 815009"/>
              <a:gd name="connsiteX7" fmla="*/ 2822713 w 4184374"/>
              <a:gd name="connsiteY7" fmla="*/ 29817 h 815009"/>
              <a:gd name="connsiteX8" fmla="*/ 2395331 w 4184374"/>
              <a:gd name="connsiteY8" fmla="*/ 79513 h 815009"/>
              <a:gd name="connsiteX9" fmla="*/ 2266122 w 4184374"/>
              <a:gd name="connsiteY9" fmla="*/ 69574 h 815009"/>
              <a:gd name="connsiteX10" fmla="*/ 1908313 w 4184374"/>
              <a:gd name="connsiteY10" fmla="*/ 29817 h 815009"/>
              <a:gd name="connsiteX11" fmla="*/ 1053548 w 4184374"/>
              <a:gd name="connsiteY11" fmla="*/ 39757 h 815009"/>
              <a:gd name="connsiteX12" fmla="*/ 974035 w 4184374"/>
              <a:gd name="connsiteY12" fmla="*/ 59635 h 815009"/>
              <a:gd name="connsiteX13" fmla="*/ 576470 w 4184374"/>
              <a:gd name="connsiteY13" fmla="*/ 79513 h 815009"/>
              <a:gd name="connsiteX14" fmla="*/ 516835 w 4184374"/>
              <a:gd name="connsiteY14" fmla="*/ 89452 h 815009"/>
              <a:gd name="connsiteX15" fmla="*/ 496957 w 4184374"/>
              <a:gd name="connsiteY15" fmla="*/ 109331 h 815009"/>
              <a:gd name="connsiteX16" fmla="*/ 467140 w 4184374"/>
              <a:gd name="connsiteY16" fmla="*/ 119270 h 815009"/>
              <a:gd name="connsiteX17" fmla="*/ 377687 w 4184374"/>
              <a:gd name="connsiteY17" fmla="*/ 139148 h 815009"/>
              <a:gd name="connsiteX18" fmla="*/ 318053 w 4184374"/>
              <a:gd name="connsiteY18" fmla="*/ 149087 h 815009"/>
              <a:gd name="connsiteX19" fmla="*/ 208722 w 4184374"/>
              <a:gd name="connsiteY19" fmla="*/ 168965 h 815009"/>
              <a:gd name="connsiteX20" fmla="*/ 159026 w 4184374"/>
              <a:gd name="connsiteY20" fmla="*/ 208722 h 815009"/>
              <a:gd name="connsiteX21" fmla="*/ 119270 w 4184374"/>
              <a:gd name="connsiteY21" fmla="*/ 228600 h 815009"/>
              <a:gd name="connsiteX22" fmla="*/ 69574 w 4184374"/>
              <a:gd name="connsiteY22" fmla="*/ 327991 h 815009"/>
              <a:gd name="connsiteX23" fmla="*/ 9940 w 4184374"/>
              <a:gd name="connsiteY23" fmla="*/ 407504 h 815009"/>
              <a:gd name="connsiteX24" fmla="*/ 0 w 4184374"/>
              <a:gd name="connsiteY24" fmla="*/ 437322 h 815009"/>
              <a:gd name="connsiteX25" fmla="*/ 29818 w 4184374"/>
              <a:gd name="connsiteY25" fmla="*/ 556591 h 815009"/>
              <a:gd name="connsiteX26" fmla="*/ 59635 w 4184374"/>
              <a:gd name="connsiteY26" fmla="*/ 566531 h 815009"/>
              <a:gd name="connsiteX27" fmla="*/ 99392 w 4184374"/>
              <a:gd name="connsiteY27" fmla="*/ 606287 h 815009"/>
              <a:gd name="connsiteX28" fmla="*/ 318053 w 4184374"/>
              <a:gd name="connsiteY28" fmla="*/ 695739 h 815009"/>
              <a:gd name="connsiteX29" fmla="*/ 487018 w 4184374"/>
              <a:gd name="connsiteY29" fmla="*/ 775252 h 815009"/>
              <a:gd name="connsiteX30" fmla="*/ 596348 w 4184374"/>
              <a:gd name="connsiteY30" fmla="*/ 805070 h 815009"/>
              <a:gd name="connsiteX31" fmla="*/ 665922 w 4184374"/>
              <a:gd name="connsiteY31" fmla="*/ 815009 h 815009"/>
              <a:gd name="connsiteX32" fmla="*/ 755374 w 4184374"/>
              <a:gd name="connsiteY32" fmla="*/ 805070 h 815009"/>
              <a:gd name="connsiteX33" fmla="*/ 854766 w 4184374"/>
              <a:gd name="connsiteY33" fmla="*/ 785191 h 815009"/>
              <a:gd name="connsiteX34" fmla="*/ 1103244 w 4184374"/>
              <a:gd name="connsiteY34" fmla="*/ 765313 h 815009"/>
              <a:gd name="connsiteX35" fmla="*/ 1162879 w 4184374"/>
              <a:gd name="connsiteY35" fmla="*/ 755374 h 815009"/>
              <a:gd name="connsiteX36" fmla="*/ 1311966 w 4184374"/>
              <a:gd name="connsiteY36" fmla="*/ 715617 h 815009"/>
              <a:gd name="connsiteX37" fmla="*/ 1838740 w 4184374"/>
              <a:gd name="connsiteY37" fmla="*/ 705678 h 815009"/>
              <a:gd name="connsiteX38" fmla="*/ 2156792 w 4184374"/>
              <a:gd name="connsiteY38" fmla="*/ 715617 h 815009"/>
              <a:gd name="connsiteX39" fmla="*/ 3478696 w 4184374"/>
              <a:gd name="connsiteY39" fmla="*/ 695739 h 815009"/>
              <a:gd name="connsiteX40" fmla="*/ 3806687 w 4184374"/>
              <a:gd name="connsiteY40" fmla="*/ 675861 h 815009"/>
              <a:gd name="connsiteX41" fmla="*/ 3836505 w 4184374"/>
              <a:gd name="connsiteY41" fmla="*/ 665922 h 815009"/>
              <a:gd name="connsiteX42" fmla="*/ 3866322 w 4184374"/>
              <a:gd name="connsiteY42" fmla="*/ 646044 h 815009"/>
              <a:gd name="connsiteX43" fmla="*/ 3886200 w 4184374"/>
              <a:gd name="connsiteY43" fmla="*/ 626165 h 815009"/>
              <a:gd name="connsiteX44" fmla="*/ 4184374 w 4184374"/>
              <a:gd name="connsiteY44" fmla="*/ 616226 h 815009"/>
              <a:gd name="connsiteX45" fmla="*/ 4174435 w 4184374"/>
              <a:gd name="connsiteY45" fmla="*/ 496957 h 81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184374" h="815009">
                <a:moveTo>
                  <a:pt x="4104861" y="248478"/>
                </a:moveTo>
                <a:cubicBezTo>
                  <a:pt x="4050121" y="245437"/>
                  <a:pt x="3873925" y="242194"/>
                  <a:pt x="3806687" y="218661"/>
                </a:cubicBezTo>
                <a:cubicBezTo>
                  <a:pt x="3777186" y="208336"/>
                  <a:pt x="3755130" y="182943"/>
                  <a:pt x="3727174" y="168965"/>
                </a:cubicBezTo>
                <a:cubicBezTo>
                  <a:pt x="3695090" y="152923"/>
                  <a:pt x="3505364" y="83230"/>
                  <a:pt x="3488635" y="79513"/>
                </a:cubicBezTo>
                <a:cubicBezTo>
                  <a:pt x="3446467" y="70142"/>
                  <a:pt x="3402496" y="72887"/>
                  <a:pt x="3359426" y="69574"/>
                </a:cubicBezTo>
                <a:cubicBezTo>
                  <a:pt x="3338914" y="64176"/>
                  <a:pt x="3186482" y="20030"/>
                  <a:pt x="3120887" y="9939"/>
                </a:cubicBezTo>
                <a:cubicBezTo>
                  <a:pt x="3094487" y="5878"/>
                  <a:pt x="3067878" y="3313"/>
                  <a:pt x="3041374" y="0"/>
                </a:cubicBezTo>
                <a:lnTo>
                  <a:pt x="2822713" y="29817"/>
                </a:lnTo>
                <a:lnTo>
                  <a:pt x="2395331" y="79513"/>
                </a:lnTo>
                <a:cubicBezTo>
                  <a:pt x="2352261" y="76200"/>
                  <a:pt x="2309096" y="73959"/>
                  <a:pt x="2266122" y="69574"/>
                </a:cubicBezTo>
                <a:lnTo>
                  <a:pt x="1908313" y="29817"/>
                </a:lnTo>
                <a:lnTo>
                  <a:pt x="1053548" y="39757"/>
                </a:lnTo>
                <a:cubicBezTo>
                  <a:pt x="809302" y="45125"/>
                  <a:pt x="1134167" y="48463"/>
                  <a:pt x="974035" y="59635"/>
                </a:cubicBezTo>
                <a:cubicBezTo>
                  <a:pt x="841670" y="68870"/>
                  <a:pt x="708992" y="72887"/>
                  <a:pt x="576470" y="79513"/>
                </a:cubicBezTo>
                <a:cubicBezTo>
                  <a:pt x="556592" y="82826"/>
                  <a:pt x="535704" y="82376"/>
                  <a:pt x="516835" y="89452"/>
                </a:cubicBezTo>
                <a:cubicBezTo>
                  <a:pt x="508061" y="92742"/>
                  <a:pt x="504992" y="104510"/>
                  <a:pt x="496957" y="109331"/>
                </a:cubicBezTo>
                <a:cubicBezTo>
                  <a:pt x="487973" y="114721"/>
                  <a:pt x="477214" y="116392"/>
                  <a:pt x="467140" y="119270"/>
                </a:cubicBezTo>
                <a:cubicBezTo>
                  <a:pt x="439223" y="127246"/>
                  <a:pt x="405868" y="134024"/>
                  <a:pt x="377687" y="139148"/>
                </a:cubicBezTo>
                <a:cubicBezTo>
                  <a:pt x="357860" y="142753"/>
                  <a:pt x="337880" y="145482"/>
                  <a:pt x="318053" y="149087"/>
                </a:cubicBezTo>
                <a:cubicBezTo>
                  <a:pt x="165264" y="176867"/>
                  <a:pt x="384429" y="139681"/>
                  <a:pt x="208722" y="168965"/>
                </a:cubicBezTo>
                <a:cubicBezTo>
                  <a:pt x="192157" y="182217"/>
                  <a:pt x="176677" y="196955"/>
                  <a:pt x="159026" y="208722"/>
                </a:cubicBezTo>
                <a:cubicBezTo>
                  <a:pt x="146698" y="216941"/>
                  <a:pt x="129747" y="218123"/>
                  <a:pt x="119270" y="228600"/>
                </a:cubicBezTo>
                <a:cubicBezTo>
                  <a:pt x="91629" y="256242"/>
                  <a:pt x="86141" y="294857"/>
                  <a:pt x="69574" y="327991"/>
                </a:cubicBezTo>
                <a:cubicBezTo>
                  <a:pt x="44873" y="377392"/>
                  <a:pt x="44433" y="373011"/>
                  <a:pt x="9940" y="407504"/>
                </a:cubicBezTo>
                <a:cubicBezTo>
                  <a:pt x="6627" y="417443"/>
                  <a:pt x="0" y="426845"/>
                  <a:pt x="0" y="437322"/>
                </a:cubicBezTo>
                <a:cubicBezTo>
                  <a:pt x="0" y="458490"/>
                  <a:pt x="17484" y="539323"/>
                  <a:pt x="29818" y="556591"/>
                </a:cubicBezTo>
                <a:cubicBezTo>
                  <a:pt x="35907" y="565116"/>
                  <a:pt x="49696" y="563218"/>
                  <a:pt x="59635" y="566531"/>
                </a:cubicBezTo>
                <a:cubicBezTo>
                  <a:pt x="72887" y="579783"/>
                  <a:pt x="84038" y="595540"/>
                  <a:pt x="99392" y="606287"/>
                </a:cubicBezTo>
                <a:cubicBezTo>
                  <a:pt x="142946" y="636775"/>
                  <a:pt x="308169" y="691088"/>
                  <a:pt x="318053" y="695739"/>
                </a:cubicBezTo>
                <a:cubicBezTo>
                  <a:pt x="374375" y="722243"/>
                  <a:pt x="427966" y="755568"/>
                  <a:pt x="487018" y="775252"/>
                </a:cubicBezTo>
                <a:cubicBezTo>
                  <a:pt x="523407" y="787382"/>
                  <a:pt x="557119" y="799466"/>
                  <a:pt x="596348" y="805070"/>
                </a:cubicBezTo>
                <a:lnTo>
                  <a:pt x="665922" y="815009"/>
                </a:lnTo>
                <a:cubicBezTo>
                  <a:pt x="695739" y="811696"/>
                  <a:pt x="725722" y="809632"/>
                  <a:pt x="755374" y="805070"/>
                </a:cubicBezTo>
                <a:cubicBezTo>
                  <a:pt x="853903" y="789912"/>
                  <a:pt x="723795" y="797866"/>
                  <a:pt x="854766" y="785191"/>
                </a:cubicBezTo>
                <a:cubicBezTo>
                  <a:pt x="937470" y="777187"/>
                  <a:pt x="1020418" y="771939"/>
                  <a:pt x="1103244" y="765313"/>
                </a:cubicBezTo>
                <a:cubicBezTo>
                  <a:pt x="1123122" y="762000"/>
                  <a:pt x="1143328" y="760262"/>
                  <a:pt x="1162879" y="755374"/>
                </a:cubicBezTo>
                <a:cubicBezTo>
                  <a:pt x="1223109" y="740317"/>
                  <a:pt x="1243433" y="718933"/>
                  <a:pt x="1311966" y="715617"/>
                </a:cubicBezTo>
                <a:cubicBezTo>
                  <a:pt x="1487383" y="707129"/>
                  <a:pt x="1663149" y="708991"/>
                  <a:pt x="1838740" y="705678"/>
                </a:cubicBezTo>
                <a:cubicBezTo>
                  <a:pt x="1944757" y="708991"/>
                  <a:pt x="2050723" y="715617"/>
                  <a:pt x="2156792" y="715617"/>
                </a:cubicBezTo>
                <a:cubicBezTo>
                  <a:pt x="2321401" y="715617"/>
                  <a:pt x="3264978" y="699301"/>
                  <a:pt x="3478696" y="695739"/>
                </a:cubicBezTo>
                <a:cubicBezTo>
                  <a:pt x="3593466" y="691640"/>
                  <a:pt x="3698802" y="702832"/>
                  <a:pt x="3806687" y="675861"/>
                </a:cubicBezTo>
                <a:cubicBezTo>
                  <a:pt x="3816851" y="673320"/>
                  <a:pt x="3826566" y="669235"/>
                  <a:pt x="3836505" y="665922"/>
                </a:cubicBezTo>
                <a:cubicBezTo>
                  <a:pt x="3846444" y="659296"/>
                  <a:pt x="3856994" y="653506"/>
                  <a:pt x="3866322" y="646044"/>
                </a:cubicBezTo>
                <a:cubicBezTo>
                  <a:pt x="3873639" y="640190"/>
                  <a:pt x="3876870" y="627040"/>
                  <a:pt x="3886200" y="626165"/>
                </a:cubicBezTo>
                <a:cubicBezTo>
                  <a:pt x="3985212" y="616882"/>
                  <a:pt x="4084983" y="619539"/>
                  <a:pt x="4184374" y="616226"/>
                </a:cubicBezTo>
                <a:lnTo>
                  <a:pt x="4174435" y="496957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9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är medicinskt behov?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D85C62B-9350-4A72-8A0F-1EA192B8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1580050"/>
            <a:ext cx="3584680" cy="500026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5C0F78F-AA2D-43D8-8830-1C6110DC0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7" t="38407" r="19864" b="18695"/>
          <a:stretch/>
        </p:blipFill>
        <p:spPr>
          <a:xfrm>
            <a:off x="4678017" y="2569432"/>
            <a:ext cx="7176053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8626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v-SE" sz="5500" dirty="0">
                <a:solidFill>
                  <a:srgbClr val="FFC000"/>
                </a:solidFill>
              </a:rPr>
              <a:t>Lärdom från </a:t>
            </a:r>
            <a:r>
              <a:rPr lang="sv-SE" sz="5500" dirty="0" err="1">
                <a:solidFill>
                  <a:srgbClr val="FFC000"/>
                </a:solidFill>
              </a:rPr>
              <a:t>prio</a:t>
            </a:r>
            <a:r>
              <a:rPr lang="sv-SE" sz="5500" dirty="0">
                <a:solidFill>
                  <a:srgbClr val="FFC000"/>
                </a:solidFill>
              </a:rPr>
              <a:t>-tänket: identifiera vilka stora behov era patienter har, var ni kan göra stor nytta</a:t>
            </a:r>
            <a:br>
              <a:rPr lang="sv-SE" sz="5500" dirty="0">
                <a:solidFill>
                  <a:srgbClr val="FFC000"/>
                </a:solidFill>
              </a:rPr>
            </a:br>
            <a:r>
              <a:rPr lang="sv-SE" sz="5500" dirty="0">
                <a:solidFill>
                  <a:srgbClr val="FFC000"/>
                </a:solidFill>
              </a:rPr>
              <a:t>– gör detta (och undvik allt annat)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566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etiken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6572C2-34DB-45A5-8CEA-2D135037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v-SE" sz="2400" dirty="0"/>
              <a:t>Apropå behov och nytta – vad göra om behandlingen ”hade kunnat hjälpa, men…”</a:t>
            </a:r>
          </a:p>
          <a:p>
            <a:pPr marL="36900" indent="0">
              <a:buNone/>
            </a:pPr>
            <a:r>
              <a:rPr lang="sv-SE" sz="2400" dirty="0">
                <a:sym typeface="Wingdings" panose="05000000000000000000" pitchFamily="2" charset="2"/>
              </a:rPr>
              <a:t> </a:t>
            </a:r>
            <a:r>
              <a:rPr lang="sv-SE" sz="2400" dirty="0"/>
              <a:t>Vilka sorters ”förväntat suboptimal behandling” bör/får ges – och vilka ska undvikas?</a:t>
            </a:r>
          </a:p>
          <a:p>
            <a:pPr>
              <a:buFontTx/>
              <a:buChar char="-"/>
            </a:pPr>
            <a:r>
              <a:rPr lang="sv-SE" sz="2400" dirty="0"/>
              <a:t>Ge (kanske): behandling som inte är dyr (inte heller i tid!) eller farlig och som patienten verkligen önskar </a:t>
            </a:r>
          </a:p>
          <a:p>
            <a:pPr>
              <a:buFontTx/>
              <a:buChar char="-"/>
            </a:pPr>
            <a:r>
              <a:rPr lang="sv-SE" sz="2400" dirty="0"/>
              <a:t>Observera: patienters och befolkningens förväntan att </a:t>
            </a:r>
            <a:r>
              <a:rPr lang="sv-SE" sz="2400" i="1" dirty="0"/>
              <a:t>vård ska fungera – </a:t>
            </a:r>
            <a:r>
              <a:rPr lang="sv-SE" sz="2400" dirty="0"/>
              <a:t>vi är inte i underhållningsbranschen!</a:t>
            </a:r>
          </a:p>
          <a:p>
            <a:pPr>
              <a:buFontTx/>
              <a:buChar char="-"/>
            </a:pPr>
            <a:r>
              <a:rPr lang="sv-SE" sz="2400" dirty="0"/>
              <a:t>Undvik: all annan förväntat suboptimal vård! </a:t>
            </a:r>
          </a:p>
          <a:p>
            <a:pPr>
              <a:buFontTx/>
              <a:buChar char="-"/>
            </a:pPr>
            <a:r>
              <a:rPr lang="sv-SE" sz="2400" dirty="0"/>
              <a:t>Var transparent gentemot alla om vad det är som händer här! </a:t>
            </a:r>
          </a:p>
        </p:txBody>
      </p:sp>
    </p:spTree>
    <p:extLst>
      <p:ext uri="{BB962C8B-B14F-4D97-AF65-F5344CB8AC3E}">
        <p14:creationId xmlns:p14="http://schemas.microsoft.com/office/powerpoint/2010/main" val="35684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2287479"/>
            <a:ext cx="10353762" cy="970450"/>
          </a:xfrm>
        </p:spPr>
        <p:txBody>
          <a:bodyPr>
            <a:normAutofit/>
          </a:bodyPr>
          <a:lstStyle/>
          <a:p>
            <a:r>
              <a:rPr lang="sv-SE" sz="5500" dirty="0">
                <a:solidFill>
                  <a:srgbClr val="FFC000"/>
                </a:solidFill>
              </a:rPr>
              <a:t>Diskussioner här och nu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994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58679"/>
            <a:ext cx="10353762" cy="970450"/>
          </a:xfrm>
        </p:spPr>
        <p:txBody>
          <a:bodyPr>
            <a:normAutofit/>
          </a:bodyPr>
          <a:lstStyle/>
          <a:p>
            <a:r>
              <a:rPr lang="sv-SE" sz="5500" dirty="0">
                <a:solidFill>
                  <a:srgbClr val="FFC000"/>
                </a:solidFill>
              </a:rPr>
              <a:t>Hemläxa-  med kollegor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8B026E-3917-49FF-B04B-226EC57A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pPr marL="494100" indent="-457200">
              <a:buAutoNum type="arabicPeriod"/>
            </a:pPr>
            <a:r>
              <a:rPr lang="sv-SE" sz="2400" dirty="0"/>
              <a:t>Diskutera för mycket vård generellt och i er egen verksamhet!</a:t>
            </a:r>
          </a:p>
          <a:p>
            <a:pPr marL="494100" indent="-457200">
              <a:buAutoNum type="arabicPeriod"/>
            </a:pPr>
            <a:r>
              <a:rPr lang="sv-SE" sz="2400" dirty="0"/>
              <a:t>Diskutera för lite vård generellt och i er egen verksamhet!</a:t>
            </a:r>
          </a:p>
          <a:p>
            <a:pPr marL="494100" indent="-457200">
              <a:buAutoNum type="arabicPeriod"/>
            </a:pPr>
            <a:r>
              <a:rPr lang="sv-SE" sz="2400" dirty="0"/>
              <a:t>Vilka faktorer ”missriktar” oftast just era ansträngningar?</a:t>
            </a:r>
          </a:p>
          <a:p>
            <a:pPr marL="494100" indent="-457200">
              <a:buAutoNum type="arabicPeriod"/>
            </a:pPr>
            <a:r>
              <a:rPr lang="sv-SE" sz="2400" dirty="0"/>
              <a:t>Vad kan ni göra för att närma er lagom? </a:t>
            </a:r>
          </a:p>
          <a:p>
            <a:pPr marL="494100" indent="-457200">
              <a:buAutoNum type="arabicPeriod"/>
            </a:pPr>
            <a:r>
              <a:rPr lang="sv-SE" sz="2400" dirty="0"/>
              <a:t>Gör en behovs- och nyttoanalys – antingen genom Nationella modellen och Svår, svårare, svårast eller utifrån följande enkla </a:t>
            </a:r>
            <a:r>
              <a:rPr lang="sv-SE" sz="2400" dirty="0" err="1"/>
              <a:t>fårgor</a:t>
            </a:r>
            <a:r>
              <a:rPr lang="sv-SE" sz="2400" dirty="0"/>
              <a:t>:</a:t>
            </a:r>
            <a:br>
              <a:rPr lang="sv-SE" sz="2400" dirty="0"/>
            </a:br>
            <a:r>
              <a:rPr lang="sv-SE" sz="2400" dirty="0"/>
              <a:t>- vad är det viktigaste vi gör?</a:t>
            </a:r>
            <a:br>
              <a:rPr lang="sv-SE" sz="2400" dirty="0"/>
            </a:br>
            <a:r>
              <a:rPr lang="sv-SE" sz="2400" dirty="0"/>
              <a:t>- vad är det minst viktiga av allt vi gör?</a:t>
            </a:r>
          </a:p>
          <a:p>
            <a:pPr marL="494100" indent="-457200">
              <a:buAutoNum type="arabicPeriod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638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1D0D4-2D21-4029-A1A9-C4F4B4A75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1995064"/>
            <a:ext cx="9440034" cy="1828801"/>
          </a:xfrm>
        </p:spPr>
        <p:txBody>
          <a:bodyPr>
            <a:noAutofit/>
          </a:bodyPr>
          <a:lstStyle/>
          <a:p>
            <a:r>
              <a:rPr lang="sv-SE" sz="9000" b="1" dirty="0">
                <a:solidFill>
                  <a:srgbClr val="FFC000"/>
                </a:solidFill>
              </a:rPr>
              <a:t>Tack!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46E5D7A-E788-4029-8126-34ABF00111F9}"/>
              </a:ext>
            </a:extLst>
          </p:cNvPr>
          <p:cNvSpPr txBox="1">
            <a:spLocks/>
          </p:cNvSpPr>
          <p:nvPr/>
        </p:nvSpPr>
        <p:spPr>
          <a:xfrm>
            <a:off x="1901916" y="4521448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v-SE" sz="3500" dirty="0"/>
              <a:t>joar.bjork@uu.se</a:t>
            </a:r>
          </a:p>
        </p:txBody>
      </p:sp>
    </p:spTree>
    <p:extLst>
      <p:ext uri="{BB962C8B-B14F-4D97-AF65-F5344CB8AC3E}">
        <p14:creationId xmlns:p14="http://schemas.microsoft.com/office/powerpoint/2010/main" val="13038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Agenda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6572C2-34DB-45A5-8CEA-2D135037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pPr marL="494100" indent="-457200">
              <a:buAutoNum type="arabicPeriod"/>
            </a:pPr>
            <a:r>
              <a:rPr lang="sv-SE" sz="2400" dirty="0"/>
              <a:t>Vadå lagom vård? </a:t>
            </a:r>
          </a:p>
          <a:p>
            <a:pPr marL="494100" indent="-457200">
              <a:buAutoNum type="arabicPeriod"/>
            </a:pPr>
            <a:r>
              <a:rPr lang="sv-SE" sz="2400" dirty="0"/>
              <a:t>Varför lagom vård</a:t>
            </a:r>
          </a:p>
          <a:p>
            <a:pPr marL="494100" indent="-457200">
              <a:buAutoNum type="arabicPeriod"/>
            </a:pPr>
            <a:r>
              <a:rPr lang="sv-SE" sz="2400" dirty="0"/>
              <a:t>Etiska inspel</a:t>
            </a:r>
          </a:p>
          <a:p>
            <a:pPr marL="494100" indent="-457200">
              <a:buAutoNum type="arabicPeriod"/>
            </a:pPr>
            <a:r>
              <a:rPr lang="sv-SE" sz="2400" dirty="0"/>
              <a:t>Kort om verktyg ur prioriteringsverktygslådan</a:t>
            </a:r>
          </a:p>
          <a:p>
            <a:pPr marL="494100" indent="-457200">
              <a:buAutoNum type="arabicPeriod"/>
            </a:pPr>
            <a:r>
              <a:rPr lang="sv-SE" sz="2400" dirty="0"/>
              <a:t>Diskussion här &amp; nu </a:t>
            </a:r>
          </a:p>
          <a:p>
            <a:pPr marL="494100" indent="-457200">
              <a:buAutoNum type="arabicPeriod"/>
            </a:pPr>
            <a:r>
              <a:rPr lang="sv-SE" sz="2400" dirty="0"/>
              <a:t>Hemläxa – frågor för vidare diskussion  </a:t>
            </a:r>
          </a:p>
          <a:p>
            <a:pPr marL="494100" indent="-457200">
              <a:buAutoNum type="arabicPeriod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053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69C44-4C3E-4CEF-9D47-1B43D11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Lagom vård… vadå?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6572C2-34DB-45A5-8CEA-2D135037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5125551"/>
          </a:xfrm>
        </p:spPr>
        <p:txBody>
          <a:bodyPr>
            <a:normAutofit/>
          </a:bodyPr>
          <a:lstStyle/>
          <a:p>
            <a:r>
              <a:rPr lang="sv-SE" sz="2400" dirty="0"/>
              <a:t>Begreppet ”lagom vård” öppnar en dörr…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…men är samtidigt halt som en ål</a:t>
            </a:r>
          </a:p>
          <a:p>
            <a:r>
              <a:rPr lang="sv-SE" sz="2400" dirty="0"/>
              <a:t>Redan här är frågan: vad ser du mest av? Vad bidrar du mest till?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C8A99AD-9FF5-4485-BD2E-B0701C93DA59}"/>
              </a:ext>
            </a:extLst>
          </p:cNvPr>
          <p:cNvSpPr>
            <a:spLocks noChangeAspect="1"/>
          </p:cNvSpPr>
          <p:nvPr/>
        </p:nvSpPr>
        <p:spPr>
          <a:xfrm>
            <a:off x="5196509" y="2891361"/>
            <a:ext cx="1798981" cy="180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Lagom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71724F1-BE92-4D96-B234-4D9AD174E485}"/>
              </a:ext>
            </a:extLst>
          </p:cNvPr>
          <p:cNvSpPr>
            <a:spLocks noChangeAspect="1"/>
          </p:cNvSpPr>
          <p:nvPr/>
        </p:nvSpPr>
        <p:spPr>
          <a:xfrm>
            <a:off x="8240966" y="3070951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726C902-51EA-44A5-A2BA-4007F69ABB65}"/>
              </a:ext>
            </a:extLst>
          </p:cNvPr>
          <p:cNvSpPr>
            <a:spLocks noChangeAspect="1"/>
          </p:cNvSpPr>
          <p:nvPr/>
        </p:nvSpPr>
        <p:spPr>
          <a:xfrm>
            <a:off x="2511034" y="3070951"/>
            <a:ext cx="1440000" cy="14408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lite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F459D12-1B7B-42AF-9383-39ADF82C35D3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3951034" y="3791361"/>
            <a:ext cx="1245475" cy="0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98E095C9-70FC-4C89-BB56-D6198579D62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995490" y="3791361"/>
            <a:ext cx="1245476" cy="0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5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2C8A99AD-9FF5-4485-BD2E-B0701C93DA59}"/>
              </a:ext>
            </a:extLst>
          </p:cNvPr>
          <p:cNvSpPr>
            <a:spLocks noChangeAspect="1"/>
          </p:cNvSpPr>
          <p:nvPr/>
        </p:nvSpPr>
        <p:spPr>
          <a:xfrm>
            <a:off x="4836709" y="2350541"/>
            <a:ext cx="2518581" cy="252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Lagom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C71724F1-BE92-4D96-B234-4D9AD174E485}"/>
              </a:ext>
            </a:extLst>
          </p:cNvPr>
          <p:cNvSpPr>
            <a:spLocks noChangeAspect="1"/>
          </p:cNvSpPr>
          <p:nvPr/>
        </p:nvSpPr>
        <p:spPr>
          <a:xfrm>
            <a:off x="8181222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726C902-51EA-44A5-A2BA-4007F69ABB65}"/>
              </a:ext>
            </a:extLst>
          </p:cNvPr>
          <p:cNvSpPr>
            <a:spLocks noChangeAspect="1"/>
          </p:cNvSpPr>
          <p:nvPr/>
        </p:nvSpPr>
        <p:spPr>
          <a:xfrm>
            <a:off x="1919488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lite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781C99E-A160-47DD-817E-575AF934CAB4}"/>
              </a:ext>
            </a:extLst>
          </p:cNvPr>
          <p:cNvSpPr>
            <a:spLocks noChangeAspect="1"/>
          </p:cNvSpPr>
          <p:nvPr/>
        </p:nvSpPr>
        <p:spPr>
          <a:xfrm>
            <a:off x="743877" y="1269000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Det finns bra behandling som patienten skulle önska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D27E7EF-5E7B-417E-9691-2553FE2F9AD3}"/>
              </a:ext>
            </a:extLst>
          </p:cNvPr>
          <p:cNvSpPr>
            <a:spLocks noChangeAspect="1"/>
          </p:cNvSpPr>
          <p:nvPr/>
        </p:nvSpPr>
        <p:spPr>
          <a:xfrm>
            <a:off x="9007154" y="1035852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Behandling mot patientens vilja 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F9E20A2F-4771-4A00-AB14-DCD8FB3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”För lite” – ”för mycket”?</a:t>
            </a:r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AFBC268-2E7E-4BBD-859D-74734AAB646F}"/>
              </a:ext>
            </a:extLst>
          </p:cNvPr>
          <p:cNvSpPr>
            <a:spLocks noChangeAspect="1"/>
          </p:cNvSpPr>
          <p:nvPr/>
        </p:nvSpPr>
        <p:spPr>
          <a:xfrm>
            <a:off x="9990324" y="2487025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Ovetenskaplig 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625AE64-A061-4DA4-A47F-33F0A900CE90}"/>
              </a:ext>
            </a:extLst>
          </p:cNvPr>
          <p:cNvSpPr>
            <a:spLocks noChangeAspect="1"/>
          </p:cNvSpPr>
          <p:nvPr/>
        </p:nvSpPr>
        <p:spPr>
          <a:xfrm>
            <a:off x="9781608" y="3710818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Orimlig resurs-användning, prioriterings-fråga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4A37E93-B7C0-46CA-9EDB-C5FC106A1DD8}"/>
              </a:ext>
            </a:extLst>
          </p:cNvPr>
          <p:cNvSpPr>
            <a:spLocks noChangeAspect="1"/>
          </p:cNvSpPr>
          <p:nvPr/>
        </p:nvSpPr>
        <p:spPr>
          <a:xfrm>
            <a:off x="8085001" y="4284586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Orimligt risktagande eller orimlig situation</a:t>
            </a: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DFB970DB-1BB9-422B-B8CC-3FD362677ADF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4078269" y="3610541"/>
            <a:ext cx="758440" cy="0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B43D3CF3-8306-4518-A9FB-607F893FC8B8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7355290" y="3610541"/>
            <a:ext cx="825932" cy="0"/>
          </a:xfrm>
          <a:prstGeom prst="straightConnector1">
            <a:avLst/>
          </a:prstGeom>
          <a:ln w="762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3" grpId="0" animBg="1"/>
      <p:bldP spid="16" grpId="0" animBg="1"/>
      <p:bldP spid="1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D726C902-51EA-44A5-A2BA-4007F69ABB65}"/>
              </a:ext>
            </a:extLst>
          </p:cNvPr>
          <p:cNvSpPr>
            <a:spLocks noChangeAspect="1"/>
          </p:cNvSpPr>
          <p:nvPr/>
        </p:nvSpPr>
        <p:spPr>
          <a:xfrm>
            <a:off x="1919488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lite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781C99E-A160-47DD-817E-575AF934CAB4}"/>
              </a:ext>
            </a:extLst>
          </p:cNvPr>
          <p:cNvSpPr>
            <a:spLocks noChangeAspect="1"/>
          </p:cNvSpPr>
          <p:nvPr/>
        </p:nvSpPr>
        <p:spPr>
          <a:xfrm>
            <a:off x="743877" y="1269000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Det finns bra behandling som patienten skulle önska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F9E20A2F-4771-4A00-AB14-DCD8FB3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lagen?</a:t>
            </a:r>
            <a:endParaRPr lang="sv-SE" dirty="0"/>
          </a:p>
        </p:txBody>
      </p:sp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831F0075-C4E9-4B38-B80C-E7FD28E6BBB6}"/>
              </a:ext>
            </a:extLst>
          </p:cNvPr>
          <p:cNvSpPr/>
          <p:nvPr/>
        </p:nvSpPr>
        <p:spPr>
          <a:xfrm>
            <a:off x="4496371" y="1808650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”Målet med hälso- och sjukvården är en god hälsa och en vård på lika villkor för hela befolkningen (…)  Den som har det största behovet av hälso- och sjukvård ska ges företräde till vården” (HSL, 2017:30, 3 kap 1§)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4369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 12">
            <a:extLst>
              <a:ext uri="{FF2B5EF4-FFF2-40B4-BE49-F238E27FC236}">
                <a16:creationId xmlns:a16="http://schemas.microsoft.com/office/drawing/2014/main" id="{8D27E7EF-5E7B-417E-9691-2553FE2F9AD3}"/>
              </a:ext>
            </a:extLst>
          </p:cNvPr>
          <p:cNvSpPr>
            <a:spLocks noChangeAspect="1"/>
          </p:cNvSpPr>
          <p:nvPr/>
        </p:nvSpPr>
        <p:spPr>
          <a:xfrm>
            <a:off x="9007154" y="1035852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Behandling mot patientens vilja 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F9E20A2F-4771-4A00-AB14-DCD8FB3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lagen?</a:t>
            </a:r>
            <a:endParaRPr lang="sv-SE" dirty="0"/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70FED8A6-9802-46E5-9323-058508926D1D}"/>
              </a:ext>
            </a:extLst>
          </p:cNvPr>
          <p:cNvSpPr/>
          <p:nvPr/>
        </p:nvSpPr>
        <p:spPr>
          <a:xfrm>
            <a:off x="1425180" y="1858346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 får inte ges utan patientens samtycke om inte annat följer av denna eller någon annan lag” (</a:t>
            </a:r>
            <a:r>
              <a:rPr lang="sv-SE" sz="2800" dirty="0" err="1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Patientlagen</a:t>
            </a:r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, 4 kap 2§)</a:t>
            </a:r>
            <a:endParaRPr lang="sv-SE" sz="2800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BEB50CF-D8CB-4C28-81DA-A7327547801E}"/>
              </a:ext>
            </a:extLst>
          </p:cNvPr>
          <p:cNvSpPr>
            <a:spLocks noChangeAspect="1"/>
          </p:cNvSpPr>
          <p:nvPr/>
        </p:nvSpPr>
        <p:spPr>
          <a:xfrm>
            <a:off x="8181222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</p:spTree>
    <p:extLst>
      <p:ext uri="{BB962C8B-B14F-4D97-AF65-F5344CB8AC3E}">
        <p14:creationId xmlns:p14="http://schemas.microsoft.com/office/powerpoint/2010/main" val="34020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0" grpId="1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9E20A2F-4771-4A00-AB14-DCD8FB3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lagen?</a:t>
            </a:r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CAFBC268-2E7E-4BBD-859D-74734AAB646F}"/>
              </a:ext>
            </a:extLst>
          </p:cNvPr>
          <p:cNvSpPr>
            <a:spLocks noChangeAspect="1"/>
          </p:cNvSpPr>
          <p:nvPr/>
        </p:nvSpPr>
        <p:spPr>
          <a:xfrm>
            <a:off x="9990324" y="2487025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Ovetenskaplig 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70FED8A6-9802-46E5-9323-058508926D1D}"/>
              </a:ext>
            </a:extLst>
          </p:cNvPr>
          <p:cNvSpPr/>
          <p:nvPr/>
        </p:nvSpPr>
        <p:spPr>
          <a:xfrm>
            <a:off x="1425180" y="1858346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 får inte ges utan patientens samtycke om inte annat följer av denna eller någon annan lag” (</a:t>
            </a:r>
            <a:r>
              <a:rPr lang="sv-SE" sz="2800" dirty="0" err="1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Patientlagen</a:t>
            </a:r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, 4 kap 2§)</a:t>
            </a:r>
            <a:endParaRPr lang="sv-SE" sz="2800" dirty="0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D57DBC1E-A6B8-4CDE-ABEE-F99DF221E624}"/>
              </a:ext>
            </a:extLst>
          </p:cNvPr>
          <p:cNvSpPr/>
          <p:nvPr/>
        </p:nvSpPr>
        <p:spPr>
          <a:xfrm>
            <a:off x="1425180" y="1858345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sjukvårdspersonalen ska utföra sitt arbete i överensstämmelse med vetenskap och beprövad erfarenhet. En patient ska ges sakkunnig och omsorgsfull hälso- och sjukvård som uppfyller dessa krav” (</a:t>
            </a:r>
            <a:r>
              <a:rPr lang="sv-SE" sz="2800" dirty="0" err="1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Patiensäkerhetslagen</a:t>
            </a:r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 2010:659, 6 kap 1§)</a:t>
            </a:r>
            <a:endParaRPr lang="sv-SE" sz="2800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BEB50CF-D8CB-4C28-81DA-A7327547801E}"/>
              </a:ext>
            </a:extLst>
          </p:cNvPr>
          <p:cNvSpPr>
            <a:spLocks noChangeAspect="1"/>
          </p:cNvSpPr>
          <p:nvPr/>
        </p:nvSpPr>
        <p:spPr>
          <a:xfrm>
            <a:off x="8181222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</p:spTree>
    <p:extLst>
      <p:ext uri="{BB962C8B-B14F-4D97-AF65-F5344CB8AC3E}">
        <p14:creationId xmlns:p14="http://schemas.microsoft.com/office/powerpoint/2010/main" val="5918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1" grpId="0" animBg="1"/>
      <p:bldP spid="21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9E20A2F-4771-4A00-AB14-DCD8FB3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lagen?</a:t>
            </a:r>
            <a:endParaRPr lang="sv-SE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B625AE64-A061-4DA4-A47F-33F0A900CE90}"/>
              </a:ext>
            </a:extLst>
          </p:cNvPr>
          <p:cNvSpPr>
            <a:spLocks noChangeAspect="1"/>
          </p:cNvSpPr>
          <p:nvPr/>
        </p:nvSpPr>
        <p:spPr>
          <a:xfrm>
            <a:off x="9781608" y="3710818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Orimlig resurs-användning, prioriterings-fråga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70FED8A6-9802-46E5-9323-058508926D1D}"/>
              </a:ext>
            </a:extLst>
          </p:cNvPr>
          <p:cNvSpPr/>
          <p:nvPr/>
        </p:nvSpPr>
        <p:spPr>
          <a:xfrm>
            <a:off x="1425180" y="1858346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 får inte ges utan patientens samtycke om inte annat följer av denna eller någon annan lag” (</a:t>
            </a:r>
            <a:r>
              <a:rPr lang="sv-SE" sz="2800" dirty="0" err="1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Patientlagen</a:t>
            </a:r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, 4 kap 2§)</a:t>
            </a:r>
            <a:endParaRPr lang="sv-SE" sz="2800" dirty="0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D57DBC1E-A6B8-4CDE-ABEE-F99DF221E624}"/>
              </a:ext>
            </a:extLst>
          </p:cNvPr>
          <p:cNvSpPr/>
          <p:nvPr/>
        </p:nvSpPr>
        <p:spPr>
          <a:xfrm>
            <a:off x="1425180" y="1858345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sjukvårdspersonalen ska utföra sitt arbete i överensstämmelse med vetenskap och beprövad erfarenhet. En patient ska ges sakkunnig och omsorgsfull hälso- och sjukvård som uppfyller dessa krav” (2010:659, 6 kap 1§)</a:t>
            </a:r>
            <a:endParaRPr lang="sv-SE" sz="2800" dirty="0"/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0A1DD0EB-819E-41BC-AADA-3EC89533AFE7}"/>
              </a:ext>
            </a:extLst>
          </p:cNvPr>
          <p:cNvSpPr/>
          <p:nvPr/>
        </p:nvSpPr>
        <p:spPr>
          <a:xfrm>
            <a:off x="1425179" y="1858345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”Den som har det största behovet av hälso- och sjukvård ska ges företräde till vården” (HSL 2017:30, 3 kap 1§)</a:t>
            </a:r>
            <a:endParaRPr lang="sv-SE" sz="2800" dirty="0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BEB50CF-D8CB-4C28-81DA-A7327547801E}"/>
              </a:ext>
            </a:extLst>
          </p:cNvPr>
          <p:cNvSpPr>
            <a:spLocks noChangeAspect="1"/>
          </p:cNvSpPr>
          <p:nvPr/>
        </p:nvSpPr>
        <p:spPr>
          <a:xfrm>
            <a:off x="8181222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</p:spTree>
    <p:extLst>
      <p:ext uri="{BB962C8B-B14F-4D97-AF65-F5344CB8AC3E}">
        <p14:creationId xmlns:p14="http://schemas.microsoft.com/office/powerpoint/2010/main" val="15764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9E20A2F-4771-4A00-AB14-DCD8FB31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 sz="5500" dirty="0">
                <a:solidFill>
                  <a:srgbClr val="FFC000"/>
                </a:solidFill>
              </a:rPr>
              <a:t>Vad säger lagen?</a:t>
            </a:r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4A37E93-B7C0-46CA-9EDB-C5FC106A1DD8}"/>
              </a:ext>
            </a:extLst>
          </p:cNvPr>
          <p:cNvSpPr>
            <a:spLocks noChangeAspect="1"/>
          </p:cNvSpPr>
          <p:nvPr/>
        </p:nvSpPr>
        <p:spPr>
          <a:xfrm>
            <a:off x="8085001" y="4284586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/>
              <a:t>Orimligt risktagande eller orimlig situation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70FED8A6-9802-46E5-9323-058508926D1D}"/>
              </a:ext>
            </a:extLst>
          </p:cNvPr>
          <p:cNvSpPr/>
          <p:nvPr/>
        </p:nvSpPr>
        <p:spPr>
          <a:xfrm>
            <a:off x="1425180" y="1858346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 får inte ges utan patientens samtycke om inte annat följer av denna eller någon annan lag” (</a:t>
            </a:r>
            <a:r>
              <a:rPr lang="sv-SE" sz="2800" dirty="0" err="1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Patientlagen</a:t>
            </a:r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, 4 kap 2§)</a:t>
            </a:r>
            <a:endParaRPr lang="sv-SE" sz="2800" dirty="0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D57DBC1E-A6B8-4CDE-ABEE-F99DF221E624}"/>
              </a:ext>
            </a:extLst>
          </p:cNvPr>
          <p:cNvSpPr/>
          <p:nvPr/>
        </p:nvSpPr>
        <p:spPr>
          <a:xfrm>
            <a:off x="1425180" y="1858345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sjukvårdspersonalen ska utföra sitt arbete i överensstämmelse med vetenskap och beprövad erfarenhet. En patient ska ges sakkunnig och omsorgsfull hälso- och sjukvård som uppfyller dessa krav” (2010:659, 6 kap 1§)</a:t>
            </a:r>
            <a:endParaRPr lang="sv-SE" sz="2800" dirty="0"/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0A1DD0EB-819E-41BC-AADA-3EC89533AFE7}"/>
              </a:ext>
            </a:extLst>
          </p:cNvPr>
          <p:cNvSpPr/>
          <p:nvPr/>
        </p:nvSpPr>
        <p:spPr>
          <a:xfrm>
            <a:off x="1425179" y="1858345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”Den som har det största behovet av hälso- och sjukvård ska ges företräde till vården” (2017:30, 3 kap 1§)</a:t>
            </a:r>
            <a:endParaRPr lang="sv-SE" sz="2800" dirty="0"/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B54104C0-634C-4E15-AC6B-7150AD78774B}"/>
              </a:ext>
            </a:extLst>
          </p:cNvPr>
          <p:cNvSpPr/>
          <p:nvPr/>
        </p:nvSpPr>
        <p:spPr>
          <a:xfrm>
            <a:off x="1425179" y="1858345"/>
            <a:ext cx="6327809" cy="39259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800" dirty="0">
                <a:solidFill>
                  <a:srgbClr val="18331F"/>
                </a:solidFill>
                <a:latin typeface="Avenir Next LT Pro" panose="020B0504020202020204" pitchFamily="34" charset="0"/>
                <a:cs typeface="Poppins" panose="00000500000000000000" pitchFamily="2" charset="0"/>
              </a:rPr>
              <a:t>”Hälso- och sjukvårdspersonalen ska utföra sitt arbete i överensstämmelse med vetenskap och beprövad erfarenhet” (2010:659, 6 kap 1§)</a:t>
            </a: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BEB50CF-D8CB-4C28-81DA-A7327547801E}"/>
              </a:ext>
            </a:extLst>
          </p:cNvPr>
          <p:cNvSpPr>
            <a:spLocks noChangeAspect="1"/>
          </p:cNvSpPr>
          <p:nvPr/>
        </p:nvSpPr>
        <p:spPr>
          <a:xfrm>
            <a:off x="8181222" y="2530541"/>
            <a:ext cx="2158781" cy="21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För mycket</a:t>
            </a:r>
          </a:p>
        </p:txBody>
      </p:sp>
    </p:spTree>
    <p:extLst>
      <p:ext uri="{BB962C8B-B14F-4D97-AF65-F5344CB8AC3E}">
        <p14:creationId xmlns:p14="http://schemas.microsoft.com/office/powerpoint/2010/main" val="15591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fer">
  <a:themeElements>
    <a:clrScheme name="Skif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TM04033929[[fn=Skiffer]]</Template>
  <TotalTime>4250</TotalTime>
  <Words>941</Words>
  <Application>Microsoft Office PowerPoint</Application>
  <PresentationFormat>Bredbild</PresentationFormat>
  <Paragraphs>104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Avenir Next LT Pro</vt:lpstr>
      <vt:lpstr>Calisto MT</vt:lpstr>
      <vt:lpstr>Wingdings</vt:lpstr>
      <vt:lpstr>Wingdings 2</vt:lpstr>
      <vt:lpstr>Skiffer</vt:lpstr>
      <vt:lpstr>”Lagom” vård??</vt:lpstr>
      <vt:lpstr>Agenda </vt:lpstr>
      <vt:lpstr>Lagom vård… vadå? </vt:lpstr>
      <vt:lpstr>”För lite” – ”för mycket”?</vt:lpstr>
      <vt:lpstr>Vad säger lagen?</vt:lpstr>
      <vt:lpstr>Vad säger lagen?</vt:lpstr>
      <vt:lpstr>Vad säger lagen?</vt:lpstr>
      <vt:lpstr>Vad säger lagen?</vt:lpstr>
      <vt:lpstr>Vad säger lagen?</vt:lpstr>
      <vt:lpstr>Varför – det som för bort från lagom</vt:lpstr>
      <vt:lpstr>Vad leder ER bort från lagom?</vt:lpstr>
      <vt:lpstr>Vad säger etiken?</vt:lpstr>
      <vt:lpstr>Vad säger etiken (forts)</vt:lpstr>
      <vt:lpstr>Vad är medicinskt behov?</vt:lpstr>
      <vt:lpstr>Lärdom från prio-tänket: identifiera vilka stora behov era patienter har, var ni kan göra stor nytta – gör detta (och undvik allt annat)</vt:lpstr>
      <vt:lpstr>Vad säger etiken</vt:lpstr>
      <vt:lpstr>Diskussioner här och nu</vt:lpstr>
      <vt:lpstr>Hemläxa-  med kollegor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 vård  inom och bortom Palliativa teamet</dc:title>
  <dc:creator>Björk Joar SHV onkologkliniken läk</dc:creator>
  <cp:lastModifiedBy>Nordin, Kristina</cp:lastModifiedBy>
  <cp:revision>79</cp:revision>
  <dcterms:created xsi:type="dcterms:W3CDTF">2024-07-27T10:00:35Z</dcterms:created>
  <dcterms:modified xsi:type="dcterms:W3CDTF">2024-10-18T05:29:48Z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ac6341-7359-42b1-877b-46cac6ea067b_Enabled">
    <vt:lpwstr>true</vt:lpwstr>
  </property>
  <property fmtid="{D5CDD505-2E9C-101B-9397-08002B2CF9AE}" pid="3" name="MSIP_Label_fbac6341-7359-42b1-877b-46cac6ea067b_SetDate">
    <vt:lpwstr>2024-10-18T05:29:48Z</vt:lpwstr>
  </property>
  <property fmtid="{D5CDD505-2E9C-101B-9397-08002B2CF9AE}" pid="4" name="MSIP_Label_fbac6341-7359-42b1-877b-46cac6ea067b_Method">
    <vt:lpwstr>Standard</vt:lpwstr>
  </property>
  <property fmtid="{D5CDD505-2E9C-101B-9397-08002B2CF9AE}" pid="5" name="MSIP_Label_fbac6341-7359-42b1-877b-46cac6ea067b_Name">
    <vt:lpwstr>Internt</vt:lpwstr>
  </property>
  <property fmtid="{D5CDD505-2E9C-101B-9397-08002B2CF9AE}" pid="6" name="MSIP_Label_fbac6341-7359-42b1-877b-46cac6ea067b_SiteId">
    <vt:lpwstr>b864d79d-1d58-48a3-b396-10684dbf5445</vt:lpwstr>
  </property>
  <property fmtid="{D5CDD505-2E9C-101B-9397-08002B2CF9AE}" pid="7" name="MSIP_Label_fbac6341-7359-42b1-877b-46cac6ea067b_ActionId">
    <vt:lpwstr>9f2f19a2-6bbb-49bf-8231-37242f3c8c0a</vt:lpwstr>
  </property>
  <property fmtid="{D5CDD505-2E9C-101B-9397-08002B2CF9AE}" pid="8" name="MSIP_Label_fbac6341-7359-42b1-877b-46cac6ea067b_ContentBits">
    <vt:lpwstr>0</vt:lpwstr>
  </property>
</Properties>
</file>