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Validering av RiksSår</a:t>
            </a:r>
          </a:p>
          <a:p>
            <a:pPr>
              <a:defRPr/>
            </a:pPr>
            <a:r>
              <a:rPr lang="sv-SE"/>
              <a:t>Överensstämmelse mellan RiksSårsdata och journaldata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Blad1!$A$2:$A$11</c:f>
              <c:strCache>
                <c:ptCount val="10"/>
                <c:pt idx="0">
                  <c:v>Rökning</c:v>
                </c:pt>
                <c:pt idx="1">
                  <c:v>Diabetes</c:v>
                </c:pt>
                <c:pt idx="2">
                  <c:v>Ab senaste 6 mån</c:v>
                </c:pt>
                <c:pt idx="3">
                  <c:v>Såryta</c:v>
                </c:pt>
                <c:pt idx="4">
                  <c:v>Sårsmärta</c:v>
                </c:pt>
                <c:pt idx="5">
                  <c:v>ADP palpabel</c:v>
                </c:pt>
                <c:pt idx="6">
                  <c:v>ABI</c:v>
                </c:pt>
                <c:pt idx="7">
                  <c:v>Diagnos ställd</c:v>
                </c:pt>
                <c:pt idx="8">
                  <c:v>Specifik diagnos</c:v>
                </c:pt>
                <c:pt idx="9">
                  <c:v>Uppföljning</c:v>
                </c:pt>
              </c:strCache>
            </c:strRef>
          </c:cat>
          <c:val>
            <c:numRef>
              <c:f>Blad1!$B$2:$B$11</c:f>
              <c:numCache>
                <c:formatCode>0%</c:formatCode>
                <c:ptCount val="10"/>
                <c:pt idx="0">
                  <c:v>0.44</c:v>
                </c:pt>
                <c:pt idx="1">
                  <c:v>0.82</c:v>
                </c:pt>
                <c:pt idx="2">
                  <c:v>0.64</c:v>
                </c:pt>
                <c:pt idx="3">
                  <c:v>0.78</c:v>
                </c:pt>
                <c:pt idx="4">
                  <c:v>0.74</c:v>
                </c:pt>
                <c:pt idx="5">
                  <c:v>0.7</c:v>
                </c:pt>
                <c:pt idx="6">
                  <c:v>0.84</c:v>
                </c:pt>
                <c:pt idx="7">
                  <c:v>0.7</c:v>
                </c:pt>
                <c:pt idx="8">
                  <c:v>0.7</c:v>
                </c:pt>
                <c:pt idx="9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5B-4045-AC1B-50043833D10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Blad1!$A$2:$A$11</c:f>
              <c:strCache>
                <c:ptCount val="10"/>
                <c:pt idx="0">
                  <c:v>Rökning</c:v>
                </c:pt>
                <c:pt idx="1">
                  <c:v>Diabetes</c:v>
                </c:pt>
                <c:pt idx="2">
                  <c:v>Ab senaste 6 mån</c:v>
                </c:pt>
                <c:pt idx="3">
                  <c:v>Såryta</c:v>
                </c:pt>
                <c:pt idx="4">
                  <c:v>Sårsmärta</c:v>
                </c:pt>
                <c:pt idx="5">
                  <c:v>ADP palpabel</c:v>
                </c:pt>
                <c:pt idx="6">
                  <c:v>ABI</c:v>
                </c:pt>
                <c:pt idx="7">
                  <c:v>Diagnos ställd</c:v>
                </c:pt>
                <c:pt idx="8">
                  <c:v>Specifik diagnos</c:v>
                </c:pt>
                <c:pt idx="9">
                  <c:v>Uppföljning</c:v>
                </c:pt>
              </c:strCache>
            </c:strRef>
          </c:cat>
          <c:val>
            <c:numRef>
              <c:f>Blad1!$C$2:$C$11</c:f>
              <c:numCache>
                <c:formatCode>0%</c:formatCode>
                <c:ptCount val="10"/>
                <c:pt idx="0">
                  <c:v>0.52</c:v>
                </c:pt>
                <c:pt idx="1">
                  <c:v>0.74</c:v>
                </c:pt>
                <c:pt idx="2">
                  <c:v>0.86</c:v>
                </c:pt>
                <c:pt idx="3">
                  <c:v>0.84</c:v>
                </c:pt>
                <c:pt idx="4">
                  <c:v>0.92</c:v>
                </c:pt>
                <c:pt idx="5">
                  <c:v>0.76</c:v>
                </c:pt>
                <c:pt idx="6">
                  <c:v>0.72</c:v>
                </c:pt>
                <c:pt idx="7">
                  <c:v>0.92</c:v>
                </c:pt>
                <c:pt idx="8">
                  <c:v>0.86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5B-4045-AC1B-50043833D1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113535968"/>
        <c:axId val="2122624208"/>
      </c:barChart>
      <c:catAx>
        <c:axId val="2113535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Variabler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22624208"/>
        <c:crosses val="autoZero"/>
        <c:auto val="1"/>
        <c:lblAlgn val="ctr"/>
        <c:lblOffset val="100"/>
        <c:noMultiLvlLbl val="0"/>
      </c:catAx>
      <c:valAx>
        <c:axId val="21226242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Andel (%) som överensstämmer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135359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63C5DD-FA31-00A0-4225-DCA0705FE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A0E33D-4253-C870-44EE-54B51E3B3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C513A3-7C79-166C-7F82-B8052FBAB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ED9660-87EB-8126-B6E8-3CC82A0B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92773E-6CCD-8797-3C81-38BF4CAE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690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E8C8C2-FD61-CBB1-DBF1-AE5C38318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C4934D6-9836-B5E5-BB0B-3E71E8725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07AAFB-7D53-FD11-9025-416B6808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5CE61B-9148-4FFB-3F8D-FB19A2E7D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0E1502-52D9-EAB9-02DF-1C6EF785B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10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7C06139-4119-5853-DB0E-540C74356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3EAB416-CE6D-982F-A8FA-D00599D8C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A9F1F1-3235-C749-DFE5-4CD36C80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44B351-D817-A9E6-AADF-3D20B073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597E33-B39A-DCBC-4211-BBD1DAD9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962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2951CC-4075-6E7A-CC97-6C3D22E26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F9654F-516E-CC92-B14E-B63C01510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1A71F5-117E-9919-B5A5-3DEB67A20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C6A7C5-2E13-C8D5-6CE3-061FC335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1CC19F-AB49-C3DC-1D46-83A3ABE0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372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AF7E47-D2B0-D340-A3FC-B462EC5A1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0ADFE4-6024-3D8C-8D6D-AD537461E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9D5F63-3956-55A1-53F8-D85B43D3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5EE242-5148-BB2B-6A29-32C8E4C6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FAE1EE-6AFF-7F6D-2BFD-63AE4BE5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89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8D31C3-8D80-F224-8570-CFE0F4E6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8BA8C1-29C6-2620-4C28-030BA2AB3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1AD5D4F-49AF-55A7-A120-4A0F81BB3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5D1009F-1618-FE0C-1487-96587B91B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48FD0B-52C2-318B-2615-27B4BA88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E54AEF-7DA5-29D5-C6B9-272C1663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272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2EE3F2-62DD-C9E3-1BE7-8ECD83294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8DAF17-7FD2-505E-9D70-70C1F654B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F6E2848-D43C-A051-4212-C11935C75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D222E4E-4EF0-031D-E960-A33B99B31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9B09A5-4B70-E687-3504-7522FCAAA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F0BD73B-AD31-FB53-C55F-D4268F15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C1F1CE4-F041-74FD-4769-6B430942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F0CFA32-8061-8A23-2995-8DAD37B1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14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ACAE04-E6D2-DF83-74AC-1C8BBF55D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A7EFDD-591C-2D63-2EE0-A1B6BEED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EF06E01-8011-ED35-D454-083AAD00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D39075B-0379-907C-A504-184CFA37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401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E5F90E0-17F8-8144-0658-D9074A08C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3A4F245-1250-FCA2-AA9F-7D02A728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0C3E07B-7EE8-F228-7EEC-A2D02D50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549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5BFBDD-79E0-6FC5-7762-F2F12116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F6EE6F-413C-9B73-6E5C-BA4846419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DF3750-3BA9-5809-B8D3-719E0B46A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7059ABF-C994-94A7-CF94-49BCF51B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C07FAF-2854-A93C-6AC8-B1C9772A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BA94A7-17F3-AF76-F896-54DC6A69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56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603E15-86CF-38DA-D337-A267DF5F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5F4EF33-DCFD-A4A4-F32C-DA0D41070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D300F5-180C-9DE4-DC33-EA718E0E8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D21D255-3487-4F91-6F0C-8ECD55F17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A8DEB9C-1ACA-4273-5204-FB1E5157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19274C-8723-4659-F36C-661C470C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84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592DD1C-A5E1-828A-DB8E-80C177588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22A8C8-5C08-8B89-9EF7-97A0B0A76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945076-D76C-71CD-D244-04A6433E5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59EA-DAE7-4DEC-A487-81F6D5ACF0D8}" type="datetimeFigureOut">
              <a:rPr lang="sv-SE" smtClean="0"/>
              <a:t>2024-01-20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6E3BE9-03D3-0711-93D9-C8DD827EF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1C22F5-903A-819D-111B-50DCC9DF6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19BCD-5BDE-457A-AAC5-B132C19C76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53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BFFDC7A-42E9-B0AB-5747-A90017E532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041089"/>
              </p:ext>
            </p:extLst>
          </p:nvPr>
        </p:nvGraphicFramePr>
        <p:xfrm>
          <a:off x="1264990" y="826970"/>
          <a:ext cx="9534525" cy="4491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43E6C51E-1E76-5E75-A227-5F7066EEA820}"/>
              </a:ext>
            </a:extLst>
          </p:cNvPr>
          <p:cNvSpPr txBox="1"/>
          <p:nvPr/>
        </p:nvSpPr>
        <p:spPr>
          <a:xfrm>
            <a:off x="1264990" y="5446254"/>
            <a:ext cx="99912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/>
              <a:t>Anledning till icke överensstämmelse mellan RiksSår och journal beror i de allra flesta fall på avsaknad av variabeln i journaldokumentation, och således inte pga. felaktig registrering i RiksSår. Samtliga icke överenstämmelser kring rökning, diabetes, ABI och diagnos ställd beror på avsaknad av journaldokumentation. Endast i 1 fall gällande antibiotika, 4 fall gällande</a:t>
            </a:r>
          </a:p>
          <a:p>
            <a:pPr algn="ctr"/>
            <a:r>
              <a:rPr lang="sv-SE" sz="1400" dirty="0"/>
              <a:t>såryta, 1 fall gällande sårsmärta, 3 fall gällande ADP och 1 fall gällande specifik diagnos sågs icke överensstämmelse som inte kunde förklaras av avsaknad av journaldokumentation. </a:t>
            </a:r>
          </a:p>
        </p:txBody>
      </p:sp>
    </p:spTree>
    <p:extLst>
      <p:ext uri="{BB962C8B-B14F-4D97-AF65-F5344CB8AC3E}">
        <p14:creationId xmlns:p14="http://schemas.microsoft.com/office/powerpoint/2010/main" val="415435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101</Words>
  <Application>Microsoft Office PowerPoint</Application>
  <PresentationFormat>Bredbild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Wickström, Hanna</dc:creator>
  <cp:lastModifiedBy>Nordin, Kristina</cp:lastModifiedBy>
  <cp:revision>5</cp:revision>
  <dcterms:created xsi:type="dcterms:W3CDTF">2023-09-15T14:56:45Z</dcterms:created>
  <dcterms:modified xsi:type="dcterms:W3CDTF">2024-01-20T21:36:22Z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bac6341-7359-42b1-877b-46cac6ea067b_Enabled">
    <vt:lpwstr>true</vt:lpwstr>
  </property>
  <property fmtid="{D5CDD505-2E9C-101B-9397-08002B2CF9AE}" pid="3" name="MSIP_Label_fbac6341-7359-42b1-877b-46cac6ea067b_SetDate">
    <vt:lpwstr>2023-09-15T14:57:47Z</vt:lpwstr>
  </property>
  <property fmtid="{D5CDD505-2E9C-101B-9397-08002B2CF9AE}" pid="4" name="MSIP_Label_fbac6341-7359-42b1-877b-46cac6ea067b_Method">
    <vt:lpwstr>Standard</vt:lpwstr>
  </property>
  <property fmtid="{D5CDD505-2E9C-101B-9397-08002B2CF9AE}" pid="5" name="MSIP_Label_fbac6341-7359-42b1-877b-46cac6ea067b_Name">
    <vt:lpwstr>Internt</vt:lpwstr>
  </property>
  <property fmtid="{D5CDD505-2E9C-101B-9397-08002B2CF9AE}" pid="6" name="MSIP_Label_fbac6341-7359-42b1-877b-46cac6ea067b_SiteId">
    <vt:lpwstr>b864d79d-1d58-48a3-b396-10684dbf5445</vt:lpwstr>
  </property>
  <property fmtid="{D5CDD505-2E9C-101B-9397-08002B2CF9AE}" pid="7" name="MSIP_Label_fbac6341-7359-42b1-877b-46cac6ea067b_ActionId">
    <vt:lpwstr>cfd581bd-d6e2-4866-b146-2b03f0661e1c</vt:lpwstr>
  </property>
  <property fmtid="{D5CDD505-2E9C-101B-9397-08002B2CF9AE}" pid="8" name="MSIP_Label_fbac6341-7359-42b1-877b-46cac6ea067b_ContentBits">
    <vt:lpwstr>0</vt:lpwstr>
  </property>
</Properties>
</file>